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7" r:id="rId12"/>
    <p:sldId id="264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B1A7-32EB-4EC9-A0FE-0A0EB77684B1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BAC-8C98-4ECE-8006-2D5EDD377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25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B1A7-32EB-4EC9-A0FE-0A0EB77684B1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BAC-8C98-4ECE-8006-2D5EDD377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43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B1A7-32EB-4EC9-A0FE-0A0EB77684B1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BAC-8C98-4ECE-8006-2D5EDD377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421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B1A7-32EB-4EC9-A0FE-0A0EB77684B1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BAC-8C98-4ECE-8006-2D5EDD37783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681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B1A7-32EB-4EC9-A0FE-0A0EB77684B1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BAC-8C98-4ECE-8006-2D5EDD377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218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B1A7-32EB-4EC9-A0FE-0A0EB77684B1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BAC-8C98-4ECE-8006-2D5EDD377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31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B1A7-32EB-4EC9-A0FE-0A0EB77684B1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BAC-8C98-4ECE-8006-2D5EDD377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039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B1A7-32EB-4EC9-A0FE-0A0EB77684B1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BAC-8C98-4ECE-8006-2D5EDD377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4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B1A7-32EB-4EC9-A0FE-0A0EB77684B1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BAC-8C98-4ECE-8006-2D5EDD377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63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B1A7-32EB-4EC9-A0FE-0A0EB77684B1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BAC-8C98-4ECE-8006-2D5EDD377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63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B1A7-32EB-4EC9-A0FE-0A0EB77684B1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BAC-8C98-4ECE-8006-2D5EDD377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75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B1A7-32EB-4EC9-A0FE-0A0EB77684B1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BAC-8C98-4ECE-8006-2D5EDD377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83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B1A7-32EB-4EC9-A0FE-0A0EB77684B1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BAC-8C98-4ECE-8006-2D5EDD377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20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B1A7-32EB-4EC9-A0FE-0A0EB77684B1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BAC-8C98-4ECE-8006-2D5EDD377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83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B1A7-32EB-4EC9-A0FE-0A0EB77684B1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BAC-8C98-4ECE-8006-2D5EDD377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73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B1A7-32EB-4EC9-A0FE-0A0EB77684B1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BAC-8C98-4ECE-8006-2D5EDD377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95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B1A7-32EB-4EC9-A0FE-0A0EB77684B1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BAC-8C98-4ECE-8006-2D5EDD377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59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41CB1A7-32EB-4EC9-A0FE-0A0EB77684B1}" type="datetimeFigureOut">
              <a:rPr lang="cs-CZ" smtClean="0"/>
              <a:t>16.05.2021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C97EBAC-8C98-4ECE-8006-2D5EDD377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46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71F4D42-A1FB-40A3-84E5-70B1413112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18200" r="1522" b="41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F1C0A42-41C2-4418-A74A-62E0777AE0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C</a:t>
            </a:r>
            <a:r>
              <a:rPr lang="en-US" b="1" dirty="0" err="1"/>
              <a:t>lassical</a:t>
            </a:r>
            <a:r>
              <a:rPr lang="en-US" b="1" dirty="0"/>
              <a:t> </a:t>
            </a:r>
            <a:br>
              <a:rPr lang="cs-CZ" b="1" dirty="0"/>
            </a:br>
            <a:r>
              <a:rPr lang="cs-CZ" b="1" dirty="0"/>
              <a:t>PRINTING METHODS</a:t>
            </a:r>
          </a:p>
        </p:txBody>
      </p:sp>
    </p:spTree>
    <p:extLst>
      <p:ext uri="{BB962C8B-B14F-4D97-AF65-F5344CB8AC3E}">
        <p14:creationId xmlns:p14="http://schemas.microsoft.com/office/powerpoint/2010/main" val="86514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8DBB7-AECE-4AD1-8A4C-D978AD88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Planographic</a:t>
            </a:r>
            <a:r>
              <a:rPr lang="cs-CZ" b="1" dirty="0"/>
              <a:t> </a:t>
            </a:r>
            <a:r>
              <a:rPr lang="cs-CZ" b="1" dirty="0" err="1"/>
              <a:t>printing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444640-1743-4A1A-A773-13955A60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T</a:t>
            </a:r>
            <a:r>
              <a:rPr lang="en-US" b="1" dirty="0">
                <a:solidFill>
                  <a:schemeClr val="tx1"/>
                </a:solidFill>
              </a:rPr>
              <a:t>he printing and non-printing areas </a:t>
            </a:r>
            <a:r>
              <a:rPr lang="en-US" dirty="0">
                <a:solidFill>
                  <a:schemeClr val="tx1"/>
                </a:solidFill>
              </a:rPr>
              <a:t>are on </a:t>
            </a:r>
            <a:r>
              <a:rPr lang="en-US" b="1" dirty="0">
                <a:solidFill>
                  <a:schemeClr val="tx1"/>
                </a:solidFill>
              </a:rPr>
              <a:t>the same plane surface </a:t>
            </a:r>
            <a:r>
              <a:rPr lang="en-US" dirty="0">
                <a:solidFill>
                  <a:schemeClr val="tx1"/>
                </a:solidFill>
              </a:rPr>
              <a:t>and the difference between them is maintained </a:t>
            </a:r>
            <a:r>
              <a:rPr lang="en-US" b="1" dirty="0">
                <a:solidFill>
                  <a:schemeClr val="tx1"/>
                </a:solidFill>
              </a:rPr>
              <a:t>chemically or by physical properties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cs-CZ" dirty="0">
              <a:solidFill>
                <a:schemeClr val="tx1"/>
              </a:solidFill>
            </a:endParaRPr>
          </a:p>
          <a:p>
            <a:pPr marL="369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cs-CZ" dirty="0">
                <a:solidFill>
                  <a:schemeClr val="tx1"/>
                </a:solidFill>
              </a:rPr>
              <a:t>    T</a:t>
            </a:r>
            <a:r>
              <a:rPr lang="en-US" dirty="0">
                <a:solidFill>
                  <a:schemeClr val="tx1"/>
                </a:solidFill>
              </a:rPr>
              <a:t>he examples are: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Litography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Algraphy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ffset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lithography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printing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onotype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ED3901-9F42-44AA-A41D-765865874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4894" r="33009" b="40984"/>
          <a:stretch/>
        </p:blipFill>
        <p:spPr>
          <a:xfrm>
            <a:off x="5280922" y="2695575"/>
            <a:ext cx="6911078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82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0B2FC09-A544-4882-8D6A-025CB32F9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t="5109" r="3875" b="4182"/>
          <a:stretch/>
        </p:blipFill>
        <p:spPr>
          <a:xfrm>
            <a:off x="5838825" y="1100137"/>
            <a:ext cx="6353175" cy="4657725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478E1CAA-1997-464D-AA47-0A149F86C0E1}"/>
              </a:ext>
            </a:extLst>
          </p:cNvPr>
          <p:cNvSpPr txBox="1">
            <a:spLocks/>
          </p:cNvSpPr>
          <p:nvPr/>
        </p:nvSpPr>
        <p:spPr>
          <a:xfrm>
            <a:off x="904270" y="1100137"/>
            <a:ext cx="5060497" cy="46577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cs-CZ" b="1" dirty="0">
                <a:solidFill>
                  <a:schemeClr val="tx1"/>
                </a:solidFill>
              </a:rPr>
              <a:t>    </a:t>
            </a:r>
            <a:r>
              <a:rPr lang="cs-CZ" b="1" dirty="0" err="1">
                <a:solidFill>
                  <a:schemeClr val="tx1"/>
                </a:solidFill>
              </a:rPr>
              <a:t>Connect</a:t>
            </a:r>
            <a:r>
              <a:rPr lang="cs-CZ" b="1" dirty="0">
                <a:solidFill>
                  <a:schemeClr val="tx1"/>
                </a:solidFill>
              </a:rPr>
              <a:t>:</a:t>
            </a:r>
          </a:p>
          <a:p>
            <a:pPr marL="36900" indent="0">
              <a:buFont typeface="Wingdings 2" charset="2"/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	</a:t>
            </a: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Imprint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Pressure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Ink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Cylinder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Stone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or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 metal matrix</a:t>
            </a: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Sheet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Squeegee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36900" indent="0">
              <a:buFont typeface="Wingdings 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62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8DBB7-AECE-4AD1-8A4C-D978AD88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Porous</a:t>
            </a:r>
            <a:r>
              <a:rPr lang="cs-CZ" b="1" dirty="0"/>
              <a:t> </a:t>
            </a:r>
            <a:r>
              <a:rPr lang="cs-CZ" b="1" dirty="0" err="1"/>
              <a:t>printing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444640-1743-4A1A-A773-13955A60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he printing areas are on fine mesh screens through which ink can penetrate, and the non-printing areas are a stencil over the screen to block the flow of ink in those areas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369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examples: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erigraph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/screen printing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tencil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duplicator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CEC2BB9-B17C-433C-B49B-B5DAC721A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17097" b="45881"/>
          <a:stretch/>
        </p:blipFill>
        <p:spPr>
          <a:xfrm>
            <a:off x="5271711" y="2799249"/>
            <a:ext cx="6920289" cy="4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3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AFA862D-C52D-445E-B3CF-99B4CB628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6274" r="4893" b="8314"/>
          <a:stretch/>
        </p:blipFill>
        <p:spPr>
          <a:xfrm>
            <a:off x="4407353" y="1860373"/>
            <a:ext cx="7772400" cy="3137254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349186C-2D9A-44B3-B423-6F51465E905D}"/>
              </a:ext>
            </a:extLst>
          </p:cNvPr>
          <p:cNvSpPr txBox="1">
            <a:spLocks/>
          </p:cNvSpPr>
          <p:nvPr/>
        </p:nvSpPr>
        <p:spPr>
          <a:xfrm>
            <a:off x="904270" y="1100137"/>
            <a:ext cx="5060497" cy="46577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cs-CZ" b="1" dirty="0">
                <a:solidFill>
                  <a:schemeClr val="tx1"/>
                </a:solidFill>
              </a:rPr>
              <a:t>    </a:t>
            </a:r>
            <a:r>
              <a:rPr lang="cs-CZ" b="1" dirty="0" err="1">
                <a:solidFill>
                  <a:schemeClr val="tx1"/>
                </a:solidFill>
              </a:rPr>
              <a:t>Connect</a:t>
            </a:r>
            <a:r>
              <a:rPr lang="cs-CZ" b="1" dirty="0">
                <a:solidFill>
                  <a:schemeClr val="tx1"/>
                </a:solidFill>
              </a:rPr>
              <a:t>:</a:t>
            </a:r>
          </a:p>
          <a:p>
            <a:pPr marL="36900" indent="0">
              <a:buFont typeface="Wingdings 2" charset="2"/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	</a:t>
            </a: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Imprint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Pressure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Ink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Metal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ow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wooden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frame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Screen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Sheet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Squeegee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36900" indent="0">
              <a:buFont typeface="Wingdings 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349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6B1EEA0E-CD77-465B-AB1D-CBC1436D5C02}"/>
              </a:ext>
            </a:extLst>
          </p:cNvPr>
          <p:cNvSpPr/>
          <p:nvPr/>
        </p:nvSpPr>
        <p:spPr>
          <a:xfrm>
            <a:off x="-11993" y="1444134"/>
            <a:ext cx="12203993" cy="5402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30" name="Picture 6" descr="Polished Copper Sheets, Thickness: 1 mm - 200 mm, Rs 500 /kilogram Metal  Trading | ID: 2860577497">
            <a:extLst>
              <a:ext uri="{FF2B5EF4-FFF2-40B4-BE49-F238E27FC236}">
                <a16:creationId xmlns:a16="http://schemas.microsoft.com/office/drawing/2014/main" id="{DAD52150-60B7-4A94-94A7-DB45C893A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7" b="19792"/>
          <a:stretch/>
        </p:blipFill>
        <p:spPr bwMode="auto">
          <a:xfrm>
            <a:off x="650836" y="1613061"/>
            <a:ext cx="3395666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2229B3A-AF79-46B0-99EF-7BD3BB4ED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849" y="3735689"/>
            <a:ext cx="2609952" cy="2615172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35C3679C-11DC-4F7D-A18B-16383745B7ED}"/>
              </a:ext>
            </a:extLst>
          </p:cNvPr>
          <p:cNvSpPr txBox="1">
            <a:spLocks/>
          </p:cNvSpPr>
          <p:nvPr/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 err="1"/>
              <a:t>What</a:t>
            </a:r>
            <a:r>
              <a:rPr lang="cs-CZ" b="1" dirty="0"/>
              <a:t> </a:t>
            </a:r>
            <a:r>
              <a:rPr lang="cs-CZ" b="1" dirty="0" err="1"/>
              <a:t>material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printing</a:t>
            </a:r>
            <a:r>
              <a:rPr lang="cs-CZ" b="1" dirty="0"/>
              <a:t> plate </a:t>
            </a:r>
            <a:r>
              <a:rPr lang="cs-CZ" b="1" dirty="0" err="1"/>
              <a:t>from</a:t>
            </a:r>
            <a:r>
              <a:rPr lang="cs-CZ" b="1" dirty="0"/>
              <a:t>?</a:t>
            </a:r>
          </a:p>
        </p:txBody>
      </p:sp>
      <p:pic>
        <p:nvPicPr>
          <p:cNvPr id="1026" name="Picture 2" descr="Lithography Stone – 8x10x2.50″ | Renaissance Graphic Arts, Inc.">
            <a:extLst>
              <a:ext uri="{FF2B5EF4-FFF2-40B4-BE49-F238E27FC236}">
                <a16:creationId xmlns:a16="http://schemas.microsoft.com/office/drawing/2014/main" id="{F235B64A-3A0D-49D8-97C1-ED711DD57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t="10592" r="7657" b="7128"/>
          <a:stretch/>
        </p:blipFill>
        <p:spPr bwMode="auto">
          <a:xfrm>
            <a:off x="8668990" y="1882228"/>
            <a:ext cx="3284184" cy="24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inc Plate – Ravi Engineering Works">
            <a:extLst>
              <a:ext uri="{FF2B5EF4-FFF2-40B4-BE49-F238E27FC236}">
                <a16:creationId xmlns:a16="http://schemas.microsoft.com/office/drawing/2014/main" id="{FB0675FF-C77C-4B3C-8517-52201656A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t="12680" r="5253" b="12182"/>
          <a:stretch/>
        </p:blipFill>
        <p:spPr bwMode="auto">
          <a:xfrm>
            <a:off x="238826" y="3641400"/>
            <a:ext cx="2591470" cy="261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898C338-B43D-4A55-AF08-EAF68B302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14" y="3772061"/>
            <a:ext cx="3308925" cy="261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33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2DC0D856-16BE-433F-8203-A9FFE5868C70}"/>
              </a:ext>
            </a:extLst>
          </p:cNvPr>
          <p:cNvSpPr/>
          <p:nvPr/>
        </p:nvSpPr>
        <p:spPr>
          <a:xfrm>
            <a:off x="-11993" y="1444134"/>
            <a:ext cx="12203993" cy="5402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68A88A-BEDB-466C-B20E-D63A43E4601E}"/>
              </a:ext>
            </a:extLst>
          </p:cNvPr>
          <p:cNvSpPr txBox="1">
            <a:spLocks/>
          </p:cNvSpPr>
          <p:nvPr/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 err="1"/>
              <a:t>What</a:t>
            </a:r>
            <a:r>
              <a:rPr lang="cs-CZ" b="1" dirty="0"/>
              <a:t> </a:t>
            </a:r>
            <a:r>
              <a:rPr lang="cs-CZ" b="1" dirty="0" err="1"/>
              <a:t>tools</a:t>
            </a:r>
            <a:r>
              <a:rPr lang="cs-CZ" b="1" dirty="0"/>
              <a:t> do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need</a:t>
            </a:r>
            <a:r>
              <a:rPr lang="cs-CZ" b="1" dirty="0"/>
              <a:t>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F66C749-98A1-46AA-BE82-D765A2736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2" y="4635500"/>
            <a:ext cx="2590616" cy="2222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1F86903-137C-44B6-BCD0-249B128259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7" r="2308"/>
          <a:stretch/>
        </p:blipFill>
        <p:spPr>
          <a:xfrm>
            <a:off x="2671484" y="4730734"/>
            <a:ext cx="3821419" cy="196336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E064A73-4244-41CC-BEBA-2BF6E4E1B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1" t="2310" r="51973" b="9114"/>
          <a:stretch/>
        </p:blipFill>
        <p:spPr>
          <a:xfrm>
            <a:off x="10687355" y="3632297"/>
            <a:ext cx="1123924" cy="261610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8A3E838-18E7-4C25-9C90-73AC4F4838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r="2619" b="35527"/>
          <a:stretch/>
        </p:blipFill>
        <p:spPr>
          <a:xfrm>
            <a:off x="5402849" y="3682751"/>
            <a:ext cx="3875421" cy="99422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4FCCBBA-3481-4F79-BEAE-D14F1366B6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2" t="34197" r="3722" b="2275"/>
          <a:stretch/>
        </p:blipFill>
        <p:spPr>
          <a:xfrm rot="16200000">
            <a:off x="2903385" y="2374344"/>
            <a:ext cx="888462" cy="3505274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315B2E57-21FB-4226-9FE0-86442C1ECD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84" b="67444"/>
          <a:stretch/>
        </p:blipFill>
        <p:spPr>
          <a:xfrm>
            <a:off x="6492903" y="5039236"/>
            <a:ext cx="3479029" cy="150135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5C739E2-4F9D-4881-A6F0-480BC96787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8" b="29996"/>
          <a:stretch/>
        </p:blipFill>
        <p:spPr>
          <a:xfrm>
            <a:off x="111758" y="2755632"/>
            <a:ext cx="1298033" cy="284846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1F8BCE6-B1BE-4CFC-87B6-864758739A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6" b="66264"/>
          <a:stretch/>
        </p:blipFill>
        <p:spPr>
          <a:xfrm rot="5400000">
            <a:off x="8675964" y="4647539"/>
            <a:ext cx="2944102" cy="1014527"/>
          </a:xfrm>
          <a:prstGeom prst="rect">
            <a:avLst/>
          </a:prstGeom>
        </p:spPr>
      </p:pic>
      <p:sp>
        <p:nvSpPr>
          <p:cNvPr id="23" name="Zástupný obsah 2">
            <a:extLst>
              <a:ext uri="{FF2B5EF4-FFF2-40B4-BE49-F238E27FC236}">
                <a16:creationId xmlns:a16="http://schemas.microsoft.com/office/drawing/2014/main" id="{C9FB06EA-612C-4483-B963-BEDB32A0F50F}"/>
              </a:ext>
            </a:extLst>
          </p:cNvPr>
          <p:cNvSpPr txBox="1">
            <a:spLocks/>
          </p:cNvSpPr>
          <p:nvPr/>
        </p:nvSpPr>
        <p:spPr>
          <a:xfrm>
            <a:off x="913795" y="1914035"/>
            <a:ext cx="10506162" cy="15013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>
                <a:solidFill>
                  <a:schemeClr val="tx1"/>
                </a:solidFill>
              </a:rPr>
              <a:t>Connect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pictures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with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name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tool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guess</a:t>
            </a:r>
            <a:r>
              <a:rPr lang="cs-CZ" dirty="0">
                <a:solidFill>
                  <a:schemeClr val="tx1"/>
                </a:solidFill>
              </a:rPr>
              <a:t>, in </a:t>
            </a:r>
            <a:r>
              <a:rPr lang="cs-CZ" dirty="0" err="1">
                <a:solidFill>
                  <a:schemeClr val="tx1"/>
                </a:solidFill>
              </a:rPr>
              <a:t>which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technique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you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need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it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marL="36900" indent="0">
              <a:buNone/>
            </a:pPr>
            <a:r>
              <a:rPr lang="cs-CZ" b="1" dirty="0">
                <a:solidFill>
                  <a:schemeClr val="tx1"/>
                </a:solidFill>
              </a:rPr>
              <a:t>     </a:t>
            </a:r>
            <a:r>
              <a:rPr lang="cs-CZ" b="1" dirty="0" err="1">
                <a:solidFill>
                  <a:schemeClr val="tx1"/>
                </a:solidFill>
              </a:rPr>
              <a:t>bayer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err="1">
                <a:solidFill>
                  <a:schemeClr val="tx1"/>
                </a:solidFill>
              </a:rPr>
              <a:t>cutter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err="1">
                <a:solidFill>
                  <a:schemeClr val="tx1"/>
                </a:solidFill>
              </a:rPr>
              <a:t>curving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tool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err="1">
                <a:solidFill>
                  <a:schemeClr val="tx1"/>
                </a:solidFill>
              </a:rPr>
              <a:t>chalk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err="1">
                <a:solidFill>
                  <a:schemeClr val="tx1"/>
                </a:solidFill>
              </a:rPr>
              <a:t>pen</a:t>
            </a:r>
            <a:r>
              <a:rPr lang="cs-CZ" b="1" dirty="0">
                <a:solidFill>
                  <a:schemeClr val="tx1"/>
                </a:solidFill>
              </a:rPr>
              <a:t>, rocker, </a:t>
            </a:r>
            <a:r>
              <a:rPr lang="cs-CZ" b="1" dirty="0" err="1">
                <a:solidFill>
                  <a:schemeClr val="tx1"/>
                </a:solidFill>
              </a:rPr>
              <a:t>leather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pad</a:t>
            </a:r>
            <a:r>
              <a:rPr lang="cs-CZ" b="1" dirty="0">
                <a:solidFill>
                  <a:schemeClr val="tx1"/>
                </a:solidFill>
              </a:rPr>
              <a:t>, stylus, </a:t>
            </a:r>
            <a:r>
              <a:rPr lang="cs-CZ" b="1" dirty="0" err="1">
                <a:solidFill>
                  <a:schemeClr val="tx1"/>
                </a:solidFill>
              </a:rPr>
              <a:t>chisel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3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0831E-3AEE-4C3E-929D-28293CB5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PRINTING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17A43E-3575-4E43-BEC5-DE9B120F3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Graphic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err="1">
                <a:solidFill>
                  <a:schemeClr val="tx1"/>
                </a:solidFill>
              </a:rPr>
              <a:t>meaned</a:t>
            </a:r>
            <a:r>
              <a:rPr lang="cs-CZ" dirty="0">
                <a:solidFill>
                  <a:schemeClr val="tx1"/>
                </a:solidFill>
              </a:rPr>
              <a:t> „</a:t>
            </a:r>
            <a:r>
              <a:rPr lang="cs-CZ" dirty="0" err="1">
                <a:solidFill>
                  <a:schemeClr val="tx1"/>
                </a:solidFill>
              </a:rPr>
              <a:t>Classical</a:t>
            </a:r>
            <a:r>
              <a:rPr lang="cs-CZ" dirty="0">
                <a:solidFill>
                  <a:schemeClr val="tx1"/>
                </a:solidFill>
              </a:rPr>
              <a:t> p</a:t>
            </a:r>
            <a:r>
              <a:rPr lang="en-US" dirty="0" err="1">
                <a:solidFill>
                  <a:schemeClr val="tx1"/>
                </a:solidFill>
              </a:rPr>
              <a:t>rinting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methods</a:t>
            </a:r>
            <a:r>
              <a:rPr lang="cs-CZ" dirty="0">
                <a:solidFill>
                  <a:schemeClr val="tx1"/>
                </a:solidFill>
              </a:rPr>
              <a:t>“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dirty="0">
                <a:solidFill>
                  <a:schemeClr val="tx1"/>
                </a:solidFill>
              </a:rPr>
              <a:t>one of the visual arts </a:t>
            </a:r>
            <a:r>
              <a:rPr lang="cs-CZ" dirty="0" err="1">
                <a:solidFill>
                  <a:schemeClr val="tx1"/>
                </a:solidFill>
              </a:rPr>
              <a:t>like</a:t>
            </a:r>
            <a:r>
              <a:rPr lang="en-US" dirty="0">
                <a:solidFill>
                  <a:schemeClr val="tx1"/>
                </a:solidFill>
              </a:rPr>
              <a:t> painting and drawing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en-US" dirty="0" err="1">
                <a:solidFill>
                  <a:schemeClr val="tx1"/>
                </a:solidFill>
              </a:rPr>
              <a:t>ainting</a:t>
            </a:r>
            <a:r>
              <a:rPr lang="en-US" dirty="0">
                <a:solidFill>
                  <a:schemeClr val="tx1"/>
                </a:solidFill>
              </a:rPr>
              <a:t> is usually based on </a:t>
            </a:r>
            <a:r>
              <a:rPr lang="en-US" dirty="0" err="1">
                <a:solidFill>
                  <a:schemeClr val="tx1"/>
                </a:solidFill>
              </a:rPr>
              <a:t>colours</a:t>
            </a:r>
            <a:r>
              <a:rPr lang="en-US" dirty="0">
                <a:solidFill>
                  <a:schemeClr val="tx1"/>
                </a:solidFill>
              </a:rPr>
              <a:t> and drawing is based on lines.</a:t>
            </a:r>
          </a:p>
          <a:p>
            <a:r>
              <a:rPr lang="en-US" dirty="0">
                <a:solidFill>
                  <a:schemeClr val="tx1"/>
                </a:solidFill>
              </a:rPr>
              <a:t>Printing uses both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colours</a:t>
            </a:r>
            <a:r>
              <a:rPr lang="en-US" dirty="0">
                <a:solidFill>
                  <a:schemeClr val="tx1"/>
                </a:solidFill>
              </a:rPr>
              <a:t> and lines</a:t>
            </a:r>
            <a:r>
              <a:rPr lang="cs-CZ" dirty="0">
                <a:solidFill>
                  <a:schemeClr val="tx1"/>
                </a:solidFill>
              </a:rPr>
              <a:t>. T</a:t>
            </a:r>
            <a:r>
              <a:rPr lang="en-US" dirty="0">
                <a:solidFill>
                  <a:schemeClr val="tx1"/>
                </a:solidFill>
              </a:rPr>
              <a:t>he difference is</a:t>
            </a:r>
            <a:r>
              <a:rPr lang="cs-CZ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that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printing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technique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allows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you </a:t>
            </a:r>
            <a:r>
              <a:rPr lang="cs-CZ" dirty="0">
                <a:solidFill>
                  <a:schemeClr val="tx1"/>
                </a:solidFill>
              </a:rPr>
              <a:t>to make </a:t>
            </a:r>
            <a:r>
              <a:rPr lang="en-US" b="1" dirty="0">
                <a:solidFill>
                  <a:schemeClr val="tx1"/>
                </a:solidFill>
              </a:rPr>
              <a:t>copies</a:t>
            </a:r>
            <a:r>
              <a:rPr lang="en-US" dirty="0">
                <a:solidFill>
                  <a:schemeClr val="tx1"/>
                </a:solidFill>
              </a:rPr>
              <a:t> of your image.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Each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print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original</a:t>
            </a:r>
            <a:r>
              <a:rPr lang="cs-CZ" dirty="0">
                <a:solidFill>
                  <a:schemeClr val="tx1"/>
                </a:solidFill>
              </a:rPr>
              <a:t>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F1BC51C-7720-448C-900C-27F49DACD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" t="37438" r="50689" b="45273"/>
          <a:stretch/>
        </p:blipFill>
        <p:spPr>
          <a:xfrm>
            <a:off x="913795" y="3643086"/>
            <a:ext cx="10353762" cy="260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8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52C1B700-132C-422C-B04E-1801F87E2A1B}"/>
              </a:ext>
            </a:extLst>
          </p:cNvPr>
          <p:cNvSpPr/>
          <p:nvPr/>
        </p:nvSpPr>
        <p:spPr>
          <a:xfrm>
            <a:off x="1313845" y="2377285"/>
            <a:ext cx="9481606" cy="5666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0B116A-A097-4F95-95CB-EE8008C1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PRINTING AREAS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C6B560-F456-4733-96C0-3DDDF7CBD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2958" y="2424910"/>
            <a:ext cx="4784684" cy="970450"/>
          </a:xfrm>
        </p:spPr>
        <p:txBody>
          <a:bodyPr/>
          <a:lstStyle/>
          <a:p>
            <a:pPr marL="36900" indent="0">
              <a:buNone/>
            </a:pPr>
            <a:r>
              <a:rPr lang="cs-CZ" b="1" dirty="0">
                <a:solidFill>
                  <a:schemeClr val="tx1"/>
                </a:solidFill>
              </a:rPr>
              <a:t>1) </a:t>
            </a:r>
            <a:r>
              <a:rPr lang="en-US" b="1" dirty="0">
                <a:solidFill>
                  <a:schemeClr val="tx1"/>
                </a:solidFill>
              </a:rPr>
              <a:t>Image area (printing areas)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187181-5126-401D-B215-65543E8A6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0545" y="2424911"/>
            <a:ext cx="5064665" cy="815442"/>
          </a:xfrm>
        </p:spPr>
        <p:txBody>
          <a:bodyPr/>
          <a:lstStyle/>
          <a:p>
            <a:pPr marL="36900" indent="0">
              <a:buNone/>
            </a:pPr>
            <a:r>
              <a:rPr lang="cs-CZ" b="1" dirty="0">
                <a:solidFill>
                  <a:schemeClr val="bg1"/>
                </a:solidFill>
              </a:rPr>
              <a:t>2) </a:t>
            </a:r>
            <a:r>
              <a:rPr lang="en-US" b="1" dirty="0">
                <a:solidFill>
                  <a:schemeClr val="bg1"/>
                </a:solidFill>
              </a:rPr>
              <a:t>Non-image area (non-printing areas)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57E33F0-AA4D-4CBF-AE66-944AA29DC834}"/>
              </a:ext>
            </a:extLst>
          </p:cNvPr>
          <p:cNvSpPr txBox="1">
            <a:spLocks/>
          </p:cNvSpPr>
          <p:nvPr/>
        </p:nvSpPr>
        <p:spPr>
          <a:xfrm>
            <a:off x="913795" y="1917406"/>
            <a:ext cx="10506162" cy="40854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All printing process is divided into two kinds of areas of the final output: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EBA73E-B584-4C34-A5AD-16A977DA3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" t="1899" r="96" b="31303"/>
          <a:stretch/>
        </p:blipFill>
        <p:spPr>
          <a:xfrm>
            <a:off x="1313845" y="2943926"/>
            <a:ext cx="9481605" cy="391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1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B116A-A097-4F95-95CB-EE8008C1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COLOUR PRINT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79D15330-55CE-495E-9D98-66A498164A35}"/>
              </a:ext>
            </a:extLst>
          </p:cNvPr>
          <p:cNvSpPr txBox="1">
            <a:spLocks/>
          </p:cNvSpPr>
          <p:nvPr/>
        </p:nvSpPr>
        <p:spPr>
          <a:xfrm>
            <a:off x="913795" y="1732448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en-US" dirty="0" err="1">
                <a:solidFill>
                  <a:schemeClr val="tx1"/>
                </a:solidFill>
              </a:rPr>
              <a:t>olourful</a:t>
            </a:r>
            <a:r>
              <a:rPr lang="en-US" dirty="0">
                <a:solidFill>
                  <a:schemeClr val="tx1"/>
                </a:solidFill>
              </a:rPr>
              <a:t> print is usually more difficult than painting because every </a:t>
            </a:r>
            <a:r>
              <a:rPr lang="en-US" dirty="0" err="1">
                <a:solidFill>
                  <a:schemeClr val="tx1"/>
                </a:solidFill>
              </a:rPr>
              <a:t>colour</a:t>
            </a:r>
            <a:r>
              <a:rPr lang="en-US" dirty="0">
                <a:solidFill>
                  <a:schemeClr val="tx1"/>
                </a:solidFill>
              </a:rPr>
              <a:t> is mostly printed separately.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Here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see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light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colour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dark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colour</a:t>
            </a:r>
            <a:r>
              <a:rPr lang="cs-CZ" dirty="0">
                <a:solidFill>
                  <a:schemeClr val="tx1"/>
                </a:solidFill>
              </a:rPr>
              <a:t>  and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blue.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97D36DD-0D8E-4ED3-B1FB-2F7FDF0DB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47029" r="4504" b="20245"/>
          <a:stretch/>
        </p:blipFill>
        <p:spPr>
          <a:xfrm>
            <a:off x="924443" y="2799248"/>
            <a:ext cx="10343114" cy="40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2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99BC961-A12C-4510-B2A8-9B11EBE9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PRINTING METHODS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EA0050-2A7A-46B8-9203-7A8A49072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There</a:t>
            </a:r>
            <a:r>
              <a:rPr lang="cs-CZ" dirty="0">
                <a:solidFill>
                  <a:srgbClr val="FF0000"/>
                </a:solidFill>
              </a:rPr>
              <a:t> are </a:t>
            </a:r>
            <a:r>
              <a:rPr lang="cs-CZ" dirty="0" err="1">
                <a:solidFill>
                  <a:srgbClr val="FF0000"/>
                </a:solidFill>
              </a:rPr>
              <a:t>four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kinds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classical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printing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methods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groups</a:t>
            </a:r>
            <a:r>
              <a:rPr lang="cs-CZ" dirty="0">
                <a:solidFill>
                  <a:srgbClr val="FF0000"/>
                </a:solidFill>
              </a:rPr>
              <a:t>.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several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techniques</a:t>
            </a:r>
            <a:r>
              <a:rPr lang="cs-CZ" dirty="0">
                <a:solidFill>
                  <a:srgbClr val="FF0000"/>
                </a:solidFill>
              </a:rPr>
              <a:t> in </a:t>
            </a:r>
            <a:r>
              <a:rPr lang="cs-CZ" dirty="0" err="1">
                <a:solidFill>
                  <a:srgbClr val="FF0000"/>
                </a:solidFill>
              </a:rPr>
              <a:t>each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them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have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similar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ways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how</a:t>
            </a:r>
            <a:r>
              <a:rPr lang="cs-CZ" dirty="0">
                <a:solidFill>
                  <a:srgbClr val="FF0000"/>
                </a:solidFill>
              </a:rPr>
              <a:t> to make a </a:t>
            </a:r>
            <a:r>
              <a:rPr lang="cs-CZ" dirty="0" err="1">
                <a:solidFill>
                  <a:srgbClr val="FF0000"/>
                </a:solidFill>
              </a:rPr>
              <a:t>print</a:t>
            </a:r>
            <a:r>
              <a:rPr lang="cs-CZ" dirty="0">
                <a:solidFill>
                  <a:srgbClr val="FF0000"/>
                </a:solidFill>
              </a:rPr>
              <a:t>. It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: oprav</a:t>
            </a:r>
          </a:p>
          <a:p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b="1" dirty="0" err="1">
                <a:solidFill>
                  <a:schemeClr val="tx1"/>
                </a:solidFill>
              </a:rPr>
              <a:t>Relief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printing</a:t>
            </a:r>
            <a:endParaRPr lang="cs-CZ" sz="2800" b="1" dirty="0">
              <a:solidFill>
                <a:schemeClr val="tx1"/>
              </a:solidFill>
            </a:endParaRPr>
          </a:p>
          <a:p>
            <a:r>
              <a:rPr lang="cs-CZ" sz="2800" b="1" dirty="0">
                <a:solidFill>
                  <a:schemeClr val="tx1"/>
                </a:solidFill>
              </a:rPr>
              <a:t>Intaglio </a:t>
            </a:r>
            <a:r>
              <a:rPr lang="cs-CZ" sz="2800" b="1" dirty="0" err="1">
                <a:solidFill>
                  <a:schemeClr val="tx1"/>
                </a:solidFill>
              </a:rPr>
              <a:t>printing</a:t>
            </a:r>
            <a:endParaRPr lang="cs-CZ" sz="2800" b="1" dirty="0">
              <a:solidFill>
                <a:schemeClr val="tx1"/>
              </a:solidFill>
            </a:endParaRPr>
          </a:p>
          <a:p>
            <a:r>
              <a:rPr lang="cs-CZ" sz="2800" b="1" dirty="0" err="1">
                <a:solidFill>
                  <a:schemeClr val="tx1"/>
                </a:solidFill>
              </a:rPr>
              <a:t>Planographic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printing</a:t>
            </a:r>
            <a:endParaRPr lang="cs-CZ" sz="2800" b="1" dirty="0">
              <a:solidFill>
                <a:schemeClr val="tx1"/>
              </a:solidFill>
            </a:endParaRPr>
          </a:p>
          <a:p>
            <a:r>
              <a:rPr lang="cs-CZ" sz="2800" b="1" dirty="0" err="1">
                <a:solidFill>
                  <a:schemeClr val="tx1"/>
                </a:solidFill>
              </a:rPr>
              <a:t>Porous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printing</a:t>
            </a:r>
            <a:endParaRPr lang="cs-CZ" sz="2800" b="1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71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8DBB7-AECE-4AD1-8A4C-D978AD88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Relief</a:t>
            </a:r>
            <a:r>
              <a:rPr lang="cs-CZ" b="1" dirty="0"/>
              <a:t> </a:t>
            </a:r>
            <a:r>
              <a:rPr lang="cs-CZ" b="1" dirty="0" err="1"/>
              <a:t>printing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444640-1743-4A1A-A773-13955A60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he </a:t>
            </a:r>
            <a:r>
              <a:rPr lang="en-US" b="1" dirty="0">
                <a:solidFill>
                  <a:schemeClr val="tx1"/>
                </a:solidFill>
              </a:rPr>
              <a:t>printing areas are on a plane surface</a:t>
            </a:r>
            <a:r>
              <a:rPr lang="en-US" dirty="0">
                <a:solidFill>
                  <a:schemeClr val="tx1"/>
                </a:solidFill>
              </a:rPr>
              <a:t> and the </a:t>
            </a:r>
            <a:r>
              <a:rPr lang="en-US" b="1" dirty="0">
                <a:solidFill>
                  <a:schemeClr val="tx1"/>
                </a:solidFill>
              </a:rPr>
              <a:t>non-printing areas are below the surface</a:t>
            </a:r>
            <a:r>
              <a:rPr lang="en-US" dirty="0">
                <a:solidFill>
                  <a:schemeClr val="tx1"/>
                </a:solidFill>
              </a:rPr>
              <a:t>. It works basically like a rubber stamp. </a:t>
            </a:r>
            <a:endParaRPr lang="cs-CZ" dirty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cs-CZ" dirty="0">
                <a:solidFill>
                  <a:schemeClr val="tx1"/>
                </a:solidFill>
              </a:rPr>
              <a:t>   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examples: </a:t>
            </a:r>
            <a:endParaRPr lang="cs-CZ" dirty="0">
              <a:solidFill>
                <a:schemeClr val="tx1"/>
              </a:solidFill>
            </a:endParaRPr>
          </a:p>
          <a:p>
            <a:pPr marL="369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/>
              <a:t>Linocut</a:t>
            </a:r>
            <a:r>
              <a:rPr lang="cs-CZ" b="1" dirty="0"/>
              <a:t>/linoleum-</a:t>
            </a:r>
            <a:r>
              <a:rPr lang="cs-CZ" b="1" dirty="0" err="1"/>
              <a:t>cut</a:t>
            </a:r>
            <a:endParaRPr lang="en-US" b="1" dirty="0"/>
          </a:p>
          <a:p>
            <a:r>
              <a:rPr lang="cs-CZ" b="1" dirty="0"/>
              <a:t>W</a:t>
            </a:r>
            <a:r>
              <a:rPr lang="en-US" b="1" dirty="0" err="1"/>
              <a:t>oodcut</a:t>
            </a:r>
            <a:endParaRPr lang="en-US" b="1" dirty="0"/>
          </a:p>
          <a:p>
            <a:r>
              <a:rPr lang="cs-CZ" b="1" dirty="0"/>
              <a:t>W</a:t>
            </a:r>
            <a:r>
              <a:rPr lang="en-US" b="1" dirty="0" err="1"/>
              <a:t>ood</a:t>
            </a:r>
            <a:r>
              <a:rPr lang="en-US" b="1" dirty="0"/>
              <a:t> engraving</a:t>
            </a:r>
          </a:p>
          <a:p>
            <a:r>
              <a:rPr lang="cs-CZ" b="1" dirty="0"/>
              <a:t>P</a:t>
            </a:r>
            <a:r>
              <a:rPr lang="en-US" b="1" dirty="0"/>
              <a:t>aper print</a:t>
            </a:r>
          </a:p>
          <a:p>
            <a:r>
              <a:rPr lang="cs-CZ" b="1" dirty="0"/>
              <a:t>P</a:t>
            </a:r>
            <a:r>
              <a:rPr lang="en-US" b="1" dirty="0" err="1"/>
              <a:t>ressure</a:t>
            </a:r>
            <a:r>
              <a:rPr lang="en-US" b="1" dirty="0"/>
              <a:t> print </a:t>
            </a:r>
            <a:endParaRPr lang="en-US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3AECB4-987F-4BBA-ABDA-2BDB2D694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5130" r="7348" b="34492"/>
          <a:stretch/>
        </p:blipFill>
        <p:spPr>
          <a:xfrm>
            <a:off x="5453221" y="2905125"/>
            <a:ext cx="6738779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1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47EFD47-7EE6-4574-BB3A-C67CE9641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5657" r="3090" b="4403"/>
          <a:stretch/>
        </p:blipFill>
        <p:spPr>
          <a:xfrm>
            <a:off x="4381500" y="1381125"/>
            <a:ext cx="7810500" cy="409575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FC9F4D-4401-4B3F-9C57-6227B4ED8602}"/>
              </a:ext>
            </a:extLst>
          </p:cNvPr>
          <p:cNvSpPr txBox="1">
            <a:spLocks/>
          </p:cNvSpPr>
          <p:nvPr/>
        </p:nvSpPr>
        <p:spPr>
          <a:xfrm>
            <a:off x="904270" y="1381123"/>
            <a:ext cx="5060497" cy="409575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cs-CZ" b="1" dirty="0">
                <a:solidFill>
                  <a:schemeClr val="tx1"/>
                </a:solidFill>
              </a:rPr>
              <a:t>    </a:t>
            </a:r>
            <a:r>
              <a:rPr lang="cs-CZ" b="1" dirty="0" err="1">
                <a:solidFill>
                  <a:schemeClr val="tx1"/>
                </a:solidFill>
              </a:rPr>
              <a:t>Connect</a:t>
            </a:r>
            <a:r>
              <a:rPr lang="cs-CZ" b="1" dirty="0">
                <a:solidFill>
                  <a:schemeClr val="tx1"/>
                </a:solidFill>
              </a:rPr>
              <a:t>:</a:t>
            </a:r>
          </a:p>
          <a:p>
            <a:pPr marL="36900" indent="0">
              <a:buFont typeface="Wingdings 2" charset="2"/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	</a:t>
            </a: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Imprint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Felt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Pressure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Ink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Cylinder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Wood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/linoleum</a:t>
            </a:r>
          </a:p>
          <a:p>
            <a:pPr marL="36900" indent="0">
              <a:buNone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printing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 plate</a:t>
            </a: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Sheet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36900" indent="0">
              <a:buFont typeface="Wingdings 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56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8DBB7-AECE-4AD1-8A4C-D978AD88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Intaglio </a:t>
            </a:r>
            <a:r>
              <a:rPr lang="cs-CZ" b="1" dirty="0" err="1"/>
              <a:t>printing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444640-1743-4A1A-A773-13955A600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3080550"/>
            <a:ext cx="5060497" cy="3302495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cs-CZ" b="1" dirty="0">
                <a:solidFill>
                  <a:schemeClr val="tx1"/>
                </a:solidFill>
              </a:rPr>
              <a:t>    G</a:t>
            </a:r>
            <a:r>
              <a:rPr lang="en-US" b="1" dirty="0" err="1">
                <a:solidFill>
                  <a:schemeClr val="tx1"/>
                </a:solidFill>
              </a:rPr>
              <a:t>ravures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cs-CZ" b="1" dirty="0">
                <a:solidFill>
                  <a:schemeClr val="tx1"/>
                </a:solidFill>
              </a:rPr>
              <a:t>	</a:t>
            </a: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rypoint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opper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engraving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teel engraving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steel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die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engraving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ezzotint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369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9E0CD8-C6F8-4F8C-A1D9-EB2609120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92" y="3080551"/>
            <a:ext cx="5064665" cy="2710649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cs-CZ" b="1" dirty="0">
                <a:solidFill>
                  <a:schemeClr val="tx1"/>
                </a:solidFill>
              </a:rPr>
              <a:t>    </a:t>
            </a:r>
            <a:r>
              <a:rPr lang="en-US" b="1" dirty="0">
                <a:solidFill>
                  <a:schemeClr val="tx1"/>
                </a:solidFill>
              </a:rPr>
              <a:t>Etchings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tching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oft-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gound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etching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quatint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C697329-B63F-48E3-B4BC-01A1CC8259D6}"/>
              </a:ext>
            </a:extLst>
          </p:cNvPr>
          <p:cNvSpPr txBox="1">
            <a:spLocks/>
          </p:cNvSpPr>
          <p:nvPr/>
        </p:nvSpPr>
        <p:spPr>
          <a:xfrm>
            <a:off x="913795" y="1732449"/>
            <a:ext cx="10353762" cy="114391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he </a:t>
            </a:r>
            <a:r>
              <a:rPr lang="en-US" b="1" dirty="0">
                <a:solidFill>
                  <a:schemeClr val="tx1"/>
                </a:solidFill>
              </a:rPr>
              <a:t>non-printing areas are on a plane surface</a:t>
            </a:r>
            <a:r>
              <a:rPr lang="en-US" dirty="0">
                <a:solidFill>
                  <a:schemeClr val="tx1"/>
                </a:solidFill>
              </a:rPr>
              <a:t> and the </a:t>
            </a:r>
            <a:r>
              <a:rPr lang="en-US" b="1" dirty="0">
                <a:solidFill>
                  <a:schemeClr val="tx1"/>
                </a:solidFill>
              </a:rPr>
              <a:t>printing area </a:t>
            </a:r>
            <a:r>
              <a:rPr lang="en-US" dirty="0">
                <a:solidFill>
                  <a:schemeClr val="tx1"/>
                </a:solidFill>
              </a:rPr>
              <a:t>are etched or engraved </a:t>
            </a:r>
            <a:r>
              <a:rPr lang="en-US" b="1" dirty="0">
                <a:solidFill>
                  <a:schemeClr val="tx1"/>
                </a:solidFill>
              </a:rPr>
              <a:t>below the surface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36900" indent="0">
              <a:buNone/>
            </a:pPr>
            <a:r>
              <a:rPr lang="cs-CZ" dirty="0">
                <a:solidFill>
                  <a:schemeClr val="tx1"/>
                </a:solidFill>
              </a:rPr>
              <a:t>   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e</a:t>
            </a:r>
            <a:r>
              <a:rPr lang="en-US" dirty="0" err="1">
                <a:solidFill>
                  <a:schemeClr val="tx1"/>
                </a:solidFill>
              </a:rPr>
              <a:t>xamples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7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7D22C65-0B29-4CBB-8088-B259C0E81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2101" r="3985" b="6703"/>
          <a:stretch/>
        </p:blipFill>
        <p:spPr>
          <a:xfrm>
            <a:off x="4733925" y="1352550"/>
            <a:ext cx="7458075" cy="4152900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4EC6CDC1-537B-41AE-B538-3C676982D1DF}"/>
              </a:ext>
            </a:extLst>
          </p:cNvPr>
          <p:cNvSpPr txBox="1">
            <a:spLocks/>
          </p:cNvSpPr>
          <p:nvPr/>
        </p:nvSpPr>
        <p:spPr>
          <a:xfrm>
            <a:off x="904270" y="1381123"/>
            <a:ext cx="5060497" cy="409575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cs-CZ" b="1" dirty="0">
                <a:solidFill>
                  <a:schemeClr val="tx1"/>
                </a:solidFill>
              </a:rPr>
              <a:t>    </a:t>
            </a:r>
            <a:r>
              <a:rPr lang="cs-CZ" b="1" dirty="0" err="1">
                <a:solidFill>
                  <a:schemeClr val="tx1"/>
                </a:solidFill>
              </a:rPr>
              <a:t>Connect</a:t>
            </a:r>
            <a:r>
              <a:rPr lang="cs-CZ" b="1" dirty="0">
                <a:solidFill>
                  <a:schemeClr val="tx1"/>
                </a:solidFill>
              </a:rPr>
              <a:t>:</a:t>
            </a:r>
          </a:p>
          <a:p>
            <a:pPr marL="36900" indent="0">
              <a:buFont typeface="Wingdings 2" charset="2"/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	</a:t>
            </a: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Imprint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Felt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Pressure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Ink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Cylinder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Metal matrix</a:t>
            </a: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Sheet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Pad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 (fazeta)</a:t>
            </a:r>
          </a:p>
          <a:p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36900" indent="0">
              <a:buFont typeface="Wingdings 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5092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Břidlice</Template>
  <TotalTime>2171</TotalTime>
  <Words>491</Words>
  <Application>Microsoft Office PowerPoint</Application>
  <PresentationFormat>Širokoúhlá obrazovka</PresentationFormat>
  <Paragraphs>97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Calisto MT</vt:lpstr>
      <vt:lpstr>Wingdings 2</vt:lpstr>
      <vt:lpstr>Břidlice</vt:lpstr>
      <vt:lpstr>Classical  PRINTING METHODS</vt:lpstr>
      <vt:lpstr>PRINTING</vt:lpstr>
      <vt:lpstr>PRINTING AREAS</vt:lpstr>
      <vt:lpstr>COLOUR PRINT</vt:lpstr>
      <vt:lpstr>PRINTING METHODS</vt:lpstr>
      <vt:lpstr>Relief printing</vt:lpstr>
      <vt:lpstr>Prezentace aplikace PowerPoint</vt:lpstr>
      <vt:lpstr>Intaglio printing</vt:lpstr>
      <vt:lpstr>Prezentace aplikace PowerPoint</vt:lpstr>
      <vt:lpstr>Planographic printing</vt:lpstr>
      <vt:lpstr>Prezentace aplikace PowerPoint</vt:lpstr>
      <vt:lpstr>Porous printing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 PRINTING METHODS</dc:title>
  <dc:creator>Kateřina Wilczková</dc:creator>
  <cp:lastModifiedBy>Kateřina Wilczková</cp:lastModifiedBy>
  <cp:revision>26</cp:revision>
  <dcterms:created xsi:type="dcterms:W3CDTF">2020-12-20T16:24:53Z</dcterms:created>
  <dcterms:modified xsi:type="dcterms:W3CDTF">2021-05-16T13:45:56Z</dcterms:modified>
</cp:coreProperties>
</file>