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3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4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  <p:sldId id="266" r:id="rId9"/>
    <p:sldId id="267" r:id="rId10"/>
    <p:sldId id="269" r:id="rId11"/>
    <p:sldId id="268" r:id="rId12"/>
    <p:sldId id="270" r:id="rId13"/>
    <p:sldId id="271" r:id="rId14"/>
    <p:sldId id="272" r:id="rId15"/>
    <p:sldId id="273" r:id="rId16"/>
    <p:sldId id="265" r:id="rId17"/>
    <p:sldId id="275" r:id="rId18"/>
    <p:sldId id="276" r:id="rId19"/>
    <p:sldId id="277" r:id="rId20"/>
    <p:sldId id="278" r:id="rId21"/>
    <p:sldId id="264" r:id="rId22"/>
    <p:sldId id="274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93" r:id="rId34"/>
    <p:sldId id="294" r:id="rId35"/>
    <p:sldId id="289" r:id="rId36"/>
    <p:sldId id="290" r:id="rId37"/>
    <p:sldId id="291" r:id="rId38"/>
    <p:sldId id="295" r:id="rId39"/>
    <p:sldId id="296" r:id="rId40"/>
    <p:sldId id="297" r:id="rId41"/>
    <p:sldId id="299" r:id="rId42"/>
    <p:sldId id="300" r:id="rId43"/>
    <p:sldId id="298" r:id="rId44"/>
    <p:sldId id="301" r:id="rId45"/>
    <p:sldId id="302" r:id="rId4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cuments\Zuzka\Interreg\Prieskum\Vyhodnotenie\Prieskum-vyhodnotenie-Du&#353;evn&#237;%20zdrav&#237;%20-%20Interreg-KABA%20-%20pohlavi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.146\kaba\2021\Interreg%202021\Mal&#253;%20Interreg\K10-Vzdel&#225;vanie\2.%20FAZA\Skupinove%20vzdelavanie\Sp&#228;tn&#225;%20v&#228;zba\AZDZ%202021-%20Vzdel&#225;vanie%202.f&#225;za-%20sp&#228;tn&#225;%20v&#228;zba%20(odpovede)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cuments\Zuzka\Interreg\Prieskum\Vyhodnotenie\Prieskum-vyhodnotenie-Du&#353;evn&#237;%20zdrav&#237;%20-%20Interreg-KABA%20-%20pohlavi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D:\Documents\Zuzka\Interreg\Prieskum\Vyhodnotenie\Prieskum-vyhodnotenie-Du&#353;evn&#237;%20zdrav&#237;%20-%20Interreg-KABA%20-%20pohlavie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D:\Documents\Zuzka\Interreg\Prieskum\Vyhodnotenie\Prieskum-vyhodnotenie-Du&#353;evn&#237;%20zdrav&#237;%20-%20Interreg-KABA%20-%20pohlavie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cuments\Zuzka\Interreg\Prieskum\Vyhodnotenie\Prieskum-vyhodnotenie-Du&#353;evn&#237;%20zdrav&#237;%20-%20Interreg-KABA%20-%20pohlavi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D:\Documents\Zuzka\Interreg\Prieskum\Vyhodnotenie\Prieskum-vyhodnotenie-Du&#353;evn&#237;%20zdrav&#237;%20-%20Interreg-KABA%20-%20pohlavie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D:\Documents\Zuzka\Interreg\Prieskum\Vyhodnotenie\Prieskum-vyhodnotenie-Du&#353;evn&#237;%20zdrav&#237;%20-%20Interreg-KABA%20-%20pohlavie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.146\kaba\2021\Interreg%202021\Mal&#253;%20Interreg\K10-Vzdel&#225;vanie\2.%20FAZA\Skupinove%20vzdelavanie\Sp&#228;tn&#225;%20v&#228;zba\AZDZ%202021-%20Vzdel&#225;vanie%202.f&#225;za-%20sp&#228;tn&#225;%20v&#228;zba%20(odpovede)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.146\kaba\2021\Interreg%202021\Mal&#253;%20Interreg\K10-Vzdel&#225;vanie\2.%20FAZA\Skupinove%20vzdelavanie\Sp&#228;tn&#225;%20v&#228;zba\AZDZ%202021-%20Vzdel&#225;vanie%202.f&#225;za-%20sp&#228;tn&#225;%20v&#228;zba%20(odpovede)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8F1-46DB-BE72-A51945E739E5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8F1-46DB-BE72-A51945E739E5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8F1-46DB-BE72-A51945E739E5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A33E7E51-3624-4513-87FE-852F8E93AB38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90EAC8CA-ACF5-476D-B9C3-97B313488C29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28F1-46DB-BE72-A51945E739E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CB82D47-F7A6-406D-99B4-65DDB02552E3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5301CB35-8F1B-45DC-A578-55335B48BE31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28F1-46DB-BE72-A51945E739E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E0EBEC9E-3D21-4919-AEAF-063114870E10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A2D57800-2C0E-4255-82D6-652FFC545E3B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28F1-46DB-BE72-A51945E739E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9A9B92B3-649A-4D52-BD29-15F30A203A95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D94732F6-090C-42CB-99EE-1226DC2818FC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28F1-46DB-BE72-A51945E739E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7DB1F100-9F77-44F6-9CC6-22A959C2888C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5F69EF08-F841-4F4F-8D50-8431143F9544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28F1-46DB-BE72-A51945E739E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CC2237AE-6875-40EA-B5AF-08E836173E55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E0FCD490-E857-4F0D-8A38-62090FBDDE89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28F1-46DB-BE72-A51945E739E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11A3C292-3C14-4124-A8AA-D482141C10B5}" type="CELLRANGE">
                      <a:rPr lang="en-US"/>
                      <a:pPr/>
                      <a:t>[OBLAST BUNĚK]</a:t>
                    </a:fld>
                    <a:r>
                      <a:rPr lang="en-US" b="1" baseline="0"/>
                      <a:t>; </a:t>
                    </a:r>
                    <a:fld id="{148BA13D-1497-4693-BD62-B048F1543773}" type="VALUE">
                      <a:rPr lang="en-US" b="1" baseline="0"/>
                      <a:pPr/>
                      <a:t>[HODNOTA]</a:t>
                    </a:fld>
                    <a:endParaRPr lang="en-US" b="1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28F1-46DB-BE72-A51945E739E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1E0E9445-0EC3-480D-ACF2-B29716307194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99B1AE7E-4B6F-4CA8-8F2C-30E40ED09ADC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28F1-46DB-BE72-A51945E739E5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4C695227-70FB-40DA-8C6F-68E34C79B04F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DCD44A71-2A46-4C92-BF21-72E2B6A698CD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28F1-46DB-BE72-A51945E739E5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FD536E08-0BA1-4950-9F04-1FD15BB12EFB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6D4B8B56-E2FA-45B9-851D-75634E7D6832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28F1-46DB-BE72-A51945E739E5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491E6E90-3E00-4836-A54C-39A7E952C247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F8DD7340-6A13-4DE7-8E3F-7CF6326FFA54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28F1-46DB-BE72-A51945E739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'Kľúčové kompetencie'!$M$3:$M$13</c:f>
              <c:strCache>
                <c:ptCount val="11"/>
                <c:pt idx="0">
                  <c:v>komplexné riešenie problému </c:v>
                </c:pt>
                <c:pt idx="1">
                  <c:v>kritické myslenie</c:v>
                </c:pt>
                <c:pt idx="2">
                  <c:v>kreativita</c:v>
                </c:pt>
                <c:pt idx="3">
                  <c:v>riadenie ľudí</c:v>
                </c:pt>
                <c:pt idx="4">
                  <c:v>koordinácia s ostatnými</c:v>
                </c:pt>
                <c:pt idx="5">
                  <c:v>emocionálna inteligencia </c:v>
                </c:pt>
                <c:pt idx="6">
                  <c:v>vytváranie názoru a prijatie rozhodnutia</c:v>
                </c:pt>
                <c:pt idx="7">
                  <c:v>zameranie na služby</c:v>
                </c:pt>
                <c:pt idx="8">
                  <c:v>vyjednávanie</c:v>
                </c:pt>
                <c:pt idx="9">
                  <c:v>kognitívna flexibilita</c:v>
                </c:pt>
                <c:pt idx="10">
                  <c:v>empatia</c:v>
                </c:pt>
              </c:strCache>
            </c:strRef>
          </c:cat>
          <c:val>
            <c:numRef>
              <c:f>'Kľúčové kompetencie'!$O$3:$O$13</c:f>
              <c:numCache>
                <c:formatCode>0.00%</c:formatCode>
                <c:ptCount val="11"/>
                <c:pt idx="0">
                  <c:v>0.18536585365853658</c:v>
                </c:pt>
                <c:pt idx="1">
                  <c:v>0.2</c:v>
                </c:pt>
                <c:pt idx="2">
                  <c:v>0.17073170731707318</c:v>
                </c:pt>
                <c:pt idx="3">
                  <c:v>3.9024390243902439E-2</c:v>
                </c:pt>
                <c:pt idx="4">
                  <c:v>0.13658536585365855</c:v>
                </c:pt>
                <c:pt idx="5">
                  <c:v>0.11707317073170732</c:v>
                </c:pt>
                <c:pt idx="6">
                  <c:v>9.2682926829268292E-2</c:v>
                </c:pt>
                <c:pt idx="7">
                  <c:v>4.8780487804878049E-3</c:v>
                </c:pt>
                <c:pt idx="8">
                  <c:v>1.9512195121951219E-2</c:v>
                </c:pt>
                <c:pt idx="9">
                  <c:v>2.9268292682926831E-2</c:v>
                </c:pt>
                <c:pt idx="10">
                  <c:v>4.8780487804878049E-3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'Kľúčové kompetencie'!$N$3:$N$13</c15:f>
                <c15:dlblRangeCache>
                  <c:ptCount val="11"/>
                  <c:pt idx="0">
                    <c:v>38</c:v>
                  </c:pt>
                  <c:pt idx="1">
                    <c:v>41</c:v>
                  </c:pt>
                  <c:pt idx="2">
                    <c:v>35</c:v>
                  </c:pt>
                  <c:pt idx="3">
                    <c:v>8</c:v>
                  </c:pt>
                  <c:pt idx="4">
                    <c:v>28</c:v>
                  </c:pt>
                  <c:pt idx="5">
                    <c:v>24</c:v>
                  </c:pt>
                  <c:pt idx="6">
                    <c:v>19</c:v>
                  </c:pt>
                  <c:pt idx="7">
                    <c:v>1</c:v>
                  </c:pt>
                  <c:pt idx="8">
                    <c:v>4</c:v>
                  </c:pt>
                  <c:pt idx="9">
                    <c:v>6</c:v>
                  </c:pt>
                  <c:pt idx="10">
                    <c:v>1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E-28F1-46DB-BE72-A51945E739E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12396320"/>
        <c:axId val="412404192"/>
      </c:barChart>
      <c:catAx>
        <c:axId val="4123963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12404192"/>
        <c:crosses val="autoZero"/>
        <c:auto val="1"/>
        <c:lblAlgn val="ctr"/>
        <c:lblOffset val="100"/>
        <c:noMultiLvlLbl val="0"/>
      </c:catAx>
      <c:valAx>
        <c:axId val="4124041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12396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sk-SK" sz="1400"/>
              <a:t>Pokud se chcete vyjádřit k předešlým odpovědím, napište nám vaše podněty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Sheet3!$P$2:$P$7</c:f>
              <c:strCache>
                <c:ptCount val="6"/>
                <c:pt idx="0">
                  <c:v>Bez pripomienok</c:v>
                </c:pt>
                <c:pt idx="1">
                  <c:v>Náročné poobedné vzdelávanie po práci</c:v>
                </c:pt>
                <c:pt idx="2">
                  <c:v>Nevhodná online platforma </c:v>
                </c:pt>
                <c:pt idx="3">
                  <c:v>Spracovanie vybraných častí do väčšej hĺbky</c:v>
                </c:pt>
                <c:pt idx="4">
                  <c:v>Možnosť pokračovať vo vzdelávaní v rámci vybraných častí</c:v>
                </c:pt>
                <c:pt idx="5">
                  <c:v>Nemožnosť absolvovať vzdelávanie prezenčne</c:v>
                </c:pt>
              </c:strCache>
            </c:strRef>
          </c:cat>
          <c:val>
            <c:numRef>
              <c:f>Sheet3!$Q$2:$Q$7</c:f>
              <c:numCache>
                <c:formatCode>General</c:formatCode>
                <c:ptCount val="6"/>
                <c:pt idx="0">
                  <c:v>5</c:v>
                </c:pt>
                <c:pt idx="1">
                  <c:v>8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B1-462F-8C7D-942E362E56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22883472"/>
        <c:axId val="422883800"/>
      </c:barChart>
      <c:catAx>
        <c:axId val="422883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22883800"/>
        <c:crosses val="autoZero"/>
        <c:auto val="1"/>
        <c:lblAlgn val="ctr"/>
        <c:lblOffset val="100"/>
        <c:noMultiLvlLbl val="0"/>
      </c:catAx>
      <c:valAx>
        <c:axId val="4228838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22883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2700" cap="flat" cmpd="sng" algn="ctr">
      <a:solidFill>
        <a:schemeClr val="accent3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12A-4957-A5EB-A0CDAA79ADFA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12A-4957-A5EB-A0CDAA79ADFA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12A-4957-A5EB-A0CDAA79ADFA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E0D761D7-EDB3-48F3-A71D-9AAF1814B5E6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6176FDE5-D5AA-4B58-B795-1C8541039E97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B12A-4957-A5EB-A0CDAA79ADF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B0D619B-534B-4A63-88DC-35ECC324C5B5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391744DF-BC3D-4C5C-8834-977AB8B9CF47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B12A-4957-A5EB-A0CDAA79ADF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E7658F31-1338-4854-8480-C32F0573FA5E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DBA1A6A0-8AD2-4F8A-AAA3-D96E06E72E64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B12A-4957-A5EB-A0CDAA79ADF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22A9E32E-43BA-4DF4-866F-DEED20824C2D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7B1910AC-9E70-42BA-A3DB-E51B8F1C4A06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B12A-4957-A5EB-A0CDAA79ADF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5640DB9-B30D-4C9C-A32F-2664DB53E107}" type="CELLRANGE">
                      <a:rPr lang="en-US"/>
                      <a:pPr/>
                      <a:t>[OBLAST BUNĚK]</a:t>
                    </a:fld>
                    <a:r>
                      <a:rPr lang="en-US" b="1" baseline="0"/>
                      <a:t>; </a:t>
                    </a:r>
                    <a:fld id="{9207451C-1B7D-4B9C-96AC-E75E9E5F9B82}" type="VALUE">
                      <a:rPr lang="en-US" b="1" baseline="0"/>
                      <a:pPr/>
                      <a:t>[HODNOTA]</a:t>
                    </a:fld>
                    <a:endParaRPr lang="en-US" b="1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B12A-4957-A5EB-A0CDAA79ADF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4DBBC1BB-6A6D-4D48-AFF5-B4898BBDDDE1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3C91A52E-DBD3-4E59-9C37-9EE5285E22B2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B12A-4957-A5EB-A0CDAA79ADF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BA4A1823-F9DA-4550-8D83-BE9387EB7674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937F190E-AA6C-403C-B6F2-85E30B143BEE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B12A-4957-A5EB-A0CDAA79ADF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6186574A-CB28-46CC-A3F2-757FCB5AEE69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8B4FA2F8-2B1D-4E37-A56F-9F7C738E51DC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B12A-4957-A5EB-A0CDAA79ADFA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E2AB605D-6207-4EF3-836C-1E2C426B5F23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1A5D32F0-A8F3-4A9D-AE7B-0BF092352C25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B12A-4957-A5EB-A0CDAA79ADFA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46433A8F-8170-4052-98F6-637C8EAA69FB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87CA0C4A-AFC9-4E21-B189-392B0CD2CDD0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B12A-4957-A5EB-A0CDAA79AD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'KK-zaujem'!$J$3:$J$12</c:f>
              <c:strCache>
                <c:ptCount val="10"/>
                <c:pt idx="0">
                  <c:v>komplexné riešenie problému </c:v>
                </c:pt>
                <c:pt idx="1">
                  <c:v>kritické myslenie</c:v>
                </c:pt>
                <c:pt idx="2">
                  <c:v>kreativita</c:v>
                </c:pt>
                <c:pt idx="3">
                  <c:v>riadenie ľudí</c:v>
                </c:pt>
                <c:pt idx="4">
                  <c:v>koordinácia s ostatnými</c:v>
                </c:pt>
                <c:pt idx="5">
                  <c:v>emocionálna inteligencia </c:v>
                </c:pt>
                <c:pt idx="6">
                  <c:v>vytváranie názoru a prijatie rozhodnutia</c:v>
                </c:pt>
                <c:pt idx="7">
                  <c:v>zameranie na služby</c:v>
                </c:pt>
                <c:pt idx="8">
                  <c:v>vyjednávanie</c:v>
                </c:pt>
                <c:pt idx="9">
                  <c:v>kognitívna flexibilita</c:v>
                </c:pt>
              </c:strCache>
            </c:strRef>
          </c:cat>
          <c:val>
            <c:numRef>
              <c:f>'KK-zaujem'!$L$3:$L$12</c:f>
              <c:numCache>
                <c:formatCode>0.00%</c:formatCode>
                <c:ptCount val="10"/>
                <c:pt idx="0">
                  <c:v>0.18181818181818182</c:v>
                </c:pt>
                <c:pt idx="1">
                  <c:v>0.15151515151515152</c:v>
                </c:pt>
                <c:pt idx="2">
                  <c:v>0.15656565656565657</c:v>
                </c:pt>
                <c:pt idx="3">
                  <c:v>7.0707070707070704E-2</c:v>
                </c:pt>
                <c:pt idx="4">
                  <c:v>8.5858585858585856E-2</c:v>
                </c:pt>
                <c:pt idx="5">
                  <c:v>8.5858585858585856E-2</c:v>
                </c:pt>
                <c:pt idx="6">
                  <c:v>9.5959595959595953E-2</c:v>
                </c:pt>
                <c:pt idx="7">
                  <c:v>2.0202020202020204E-2</c:v>
                </c:pt>
                <c:pt idx="8">
                  <c:v>6.5656565656565663E-2</c:v>
                </c:pt>
                <c:pt idx="9">
                  <c:v>8.5858585858585856E-2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'KK-zaujem'!$K$3:$K$12</c15:f>
                <c15:dlblRangeCache>
                  <c:ptCount val="10"/>
                  <c:pt idx="0">
                    <c:v>36</c:v>
                  </c:pt>
                  <c:pt idx="1">
                    <c:v>30</c:v>
                  </c:pt>
                  <c:pt idx="2">
                    <c:v>31</c:v>
                  </c:pt>
                  <c:pt idx="3">
                    <c:v>14</c:v>
                  </c:pt>
                  <c:pt idx="4">
                    <c:v>17</c:v>
                  </c:pt>
                  <c:pt idx="5">
                    <c:v>17</c:v>
                  </c:pt>
                  <c:pt idx="6">
                    <c:v>19</c:v>
                  </c:pt>
                  <c:pt idx="7">
                    <c:v>4</c:v>
                  </c:pt>
                  <c:pt idx="8">
                    <c:v>13</c:v>
                  </c:pt>
                  <c:pt idx="9">
                    <c:v>17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D-B12A-4957-A5EB-A0CDAA79ADF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63022608"/>
        <c:axId val="463023920"/>
      </c:barChart>
      <c:catAx>
        <c:axId val="463022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63023920"/>
        <c:crosses val="autoZero"/>
        <c:auto val="1"/>
        <c:lblAlgn val="ctr"/>
        <c:lblOffset val="100"/>
        <c:noMultiLvlLbl val="0"/>
      </c:catAx>
      <c:valAx>
        <c:axId val="4630239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63022608"/>
        <c:crosses val="autoZero"/>
        <c:crossBetween val="between"/>
        <c:majorUnit val="5.000000000000001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973-4138-9722-294534F00EC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973-4138-9722-294534F00EC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973-4138-9722-294534F00EC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973-4138-9722-294534F00EC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973-4138-9722-294534F00EC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'Forma vzdelavania'!$G$5:$G$9</c:f>
              <c:strCache>
                <c:ptCount val="5"/>
                <c:pt idx="0">
                  <c:v>Prezenčné skupinové stretnutie vedené zážitkovou formou (10 - 15 osôb)</c:v>
                </c:pt>
                <c:pt idx="1">
                  <c:v>Online skupinové stretnutie vedené zážitkovou formou (10 - 15 osôb) </c:v>
                </c:pt>
                <c:pt idx="2">
                  <c:v>Prednáška</c:v>
                </c:pt>
                <c:pt idx="3">
                  <c:v>Workshopy s výmenou skúseností medzi kolegami </c:v>
                </c:pt>
                <c:pt idx="4">
                  <c:v>Online prednáška / webinár </c:v>
                </c:pt>
              </c:strCache>
            </c:strRef>
          </c:cat>
          <c:val>
            <c:numRef>
              <c:f>'Forma vzdelavania'!$H$5:$H$9</c:f>
              <c:numCache>
                <c:formatCode>General</c:formatCode>
                <c:ptCount val="5"/>
                <c:pt idx="0">
                  <c:v>24</c:v>
                </c:pt>
                <c:pt idx="1">
                  <c:v>13</c:v>
                </c:pt>
                <c:pt idx="2">
                  <c:v>5</c:v>
                </c:pt>
                <c:pt idx="3">
                  <c:v>10</c:v>
                </c:pt>
                <c:pt idx="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973-4138-9722-294534F00ECC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1589403973509937"/>
          <c:y val="7.7830039456988409E-2"/>
          <c:w val="0.37086092715231789"/>
          <c:h val="0.861327931834607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522003654136871"/>
          <c:y val="0.1092090877175385"/>
          <c:w val="0.43359839737347317"/>
          <c:h val="0.7815818245649229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4FB-4771-A812-3FB1D768FF8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4FB-4771-A812-3FB1D768FF8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4FB-4771-A812-3FB1D768FF8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4FB-4771-A812-3FB1D768FF8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4FB-4771-A812-3FB1D768FF8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4FB-4771-A812-3FB1D768FF8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44FB-4771-A812-3FB1D768FF8E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44FB-4771-A812-3FB1D768FF8E}"/>
              </c:ext>
            </c:extLst>
          </c:dPt>
          <c:dLbls>
            <c:dLbl>
              <c:idx val="4"/>
              <c:tx>
                <c:rich>
                  <a:bodyPr/>
                  <a:lstStyle/>
                  <a:p>
                    <a:fld id="{24CA1580-1795-4A54-9923-D0417DF2B58F}" type="PERCENTAGE">
                      <a:rPr lang="en-US">
                        <a:solidFill>
                          <a:sysClr val="windowText" lastClr="000000"/>
                        </a:solidFill>
                      </a:rPr>
                      <a:pPr/>
                      <a:t>[PROCENTO]</a:t>
                    </a:fld>
                    <a:endParaRPr lang="cs-CZ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44FB-4771-A812-3FB1D768FF8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ADEF66FC-D6D0-49AE-BB79-AB56E2689F32}" type="PERCENTAGE">
                      <a:rPr lang="en-US">
                        <a:solidFill>
                          <a:sysClr val="windowText" lastClr="000000"/>
                        </a:solidFill>
                      </a:rPr>
                      <a:pPr/>
                      <a:t>[PROCENTO]</a:t>
                    </a:fld>
                    <a:endParaRPr lang="cs-CZ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44FB-4771-A812-3FB1D768FF8E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64F4A98E-C944-4865-80AD-9FB0FD2A599B}" type="PERCENTAGE">
                      <a:rPr lang="en-US">
                        <a:solidFill>
                          <a:sysClr val="windowText" lastClr="000000"/>
                        </a:solidFill>
                      </a:rPr>
                      <a:pPr/>
                      <a:t>[PROCENTO]</a:t>
                    </a:fld>
                    <a:endParaRPr lang="cs-CZ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44FB-4771-A812-3FB1D768FF8E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69296A13-88EF-4BEA-958E-CCAD008479ED}" type="PERCENTAGE">
                      <a:rPr lang="en-US">
                        <a:solidFill>
                          <a:sysClr val="windowText" lastClr="000000"/>
                        </a:solidFill>
                      </a:rPr>
                      <a:pPr/>
                      <a:t>[PROCENTO]</a:t>
                    </a:fld>
                    <a:endParaRPr lang="cs-CZ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44FB-4771-A812-3FB1D768FF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'Čas vzdelávania'!$H$5:$H$12</c:f>
              <c:strCache>
                <c:ptCount val="8"/>
                <c:pt idx="0">
                  <c:v>V dopoludňajších hodinách v čase školských prázdnin</c:v>
                </c:pt>
                <c:pt idx="1">
                  <c:v>V popoludňajších hodinách z domu</c:v>
                </c:pt>
                <c:pt idx="2">
                  <c:v>V popoludňajších hodinách v škole</c:v>
                </c:pt>
                <c:pt idx="3">
                  <c:v>Podvečer z domu</c:v>
                </c:pt>
                <c:pt idx="4">
                  <c:v>Neodpoviem</c:v>
                </c:pt>
                <c:pt idx="5">
                  <c:v>V dňoch riaditeľského voľna</c:v>
                </c:pt>
                <c:pt idx="6">
                  <c:v>V čase voľných hodín</c:v>
                </c:pt>
                <c:pt idx="7">
                  <c:v>Dopoludnia mimo školy</c:v>
                </c:pt>
              </c:strCache>
            </c:strRef>
          </c:cat>
          <c:val>
            <c:numRef>
              <c:f>'Čas vzdelávania'!$I$5:$I$12</c:f>
              <c:numCache>
                <c:formatCode>General</c:formatCode>
                <c:ptCount val="8"/>
                <c:pt idx="0">
                  <c:v>12</c:v>
                </c:pt>
                <c:pt idx="1">
                  <c:v>10</c:v>
                </c:pt>
                <c:pt idx="2">
                  <c:v>25</c:v>
                </c:pt>
                <c:pt idx="3">
                  <c:v>18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4FB-4771-A812-3FB1D768FF8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673311184939097"/>
          <c:y val="3.2130867362509918E-2"/>
          <c:w val="0.33997785160575861"/>
          <c:h val="0.909265627510846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EEC-4C02-96D6-7FCB2EB86BDB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EEC-4C02-96D6-7FCB2EB86BDB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EEC-4C02-96D6-7FCB2EB86BDB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7346CD6D-0841-4CCE-9E43-799DB4A0E1ED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521BFA5A-C242-485E-A06A-D7317A33C68D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FEEC-4C02-96D6-7FCB2EB86BD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84A8CEA-BAE1-436D-9F6A-30451917E237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BF936ABA-F1FA-4C26-BA6F-5273F27D0414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FEEC-4C02-96D6-7FCB2EB86BD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E0E56186-B0E5-4E22-8915-4432B189E4E4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373A2C37-5752-4133-8302-3DD3D817C25A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FEEC-4C02-96D6-7FCB2EB86BD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6F0699B3-1B6E-4A01-A05A-BFD4188284B9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F03EB23C-F73D-401A-B97C-382519CC1426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FEEC-4C02-96D6-7FCB2EB86BD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C34B1F11-1D03-4127-8AAA-F0C601D5F2E4}" type="CELLRANGE">
                      <a:rPr lang="en-US"/>
                      <a:pPr/>
                      <a:t>[OBLAST BUNĚK]</a:t>
                    </a:fld>
                    <a:r>
                      <a:rPr lang="en-US" baseline="0"/>
                      <a:t>; </a:t>
                    </a:r>
                    <a:fld id="{108B55B3-BA25-48E6-8261-D3A7999428C7}" type="VALUE">
                      <a:rPr lang="en-US" b="1" baseline="0"/>
                      <a:pPr/>
                      <a:t>[HODNOTA]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FEEC-4C02-96D6-7FCB2EB86B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'Vzdelávanie-témy'!$J$5:$J$9</c:f>
              <c:strCache>
                <c:ptCount val="5"/>
                <c:pt idx="0">
                  <c:v>Kľúčové kompetencie pedagóga 21. storočia (komplexná téma zložená s vyššie uvedených tém)</c:v>
                </c:pt>
                <c:pt idx="1">
                  <c:v>Záťažové situácie. Riešenie konfliktov a relaxačné techniky</c:v>
                </c:pt>
                <c:pt idx="2">
                  <c:v>Efektívna a nenásilná komunikácia. Podávanie spätnej väzby. Prezentačné zručnosti.</c:v>
                </c:pt>
                <c:pt idx="3">
                  <c:v>Emocionálna inteligencia a ako ju trénovať. Typológia osobnosti</c:v>
                </c:pt>
                <c:pt idx="4">
                  <c:v>Time management a zlodeji času. Tímová spolupráca.</c:v>
                </c:pt>
              </c:strCache>
            </c:strRef>
          </c:cat>
          <c:val>
            <c:numRef>
              <c:f>'Vzdelávanie-témy'!$L$5:$L$9</c:f>
              <c:numCache>
                <c:formatCode>0.00%</c:formatCode>
                <c:ptCount val="5"/>
                <c:pt idx="0">
                  <c:v>0.23125000000000001</c:v>
                </c:pt>
                <c:pt idx="1">
                  <c:v>0.3125</c:v>
                </c:pt>
                <c:pt idx="2">
                  <c:v>0.23125000000000001</c:v>
                </c:pt>
                <c:pt idx="3">
                  <c:v>0.1125</c:v>
                </c:pt>
                <c:pt idx="4">
                  <c:v>0.1125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'Vzdelávanie-témy'!$K$5:$K$9</c15:f>
                <c15:dlblRangeCache>
                  <c:ptCount val="5"/>
                  <c:pt idx="0">
                    <c:v>37</c:v>
                  </c:pt>
                  <c:pt idx="1">
                    <c:v>50</c:v>
                  </c:pt>
                  <c:pt idx="2">
                    <c:v>37</c:v>
                  </c:pt>
                  <c:pt idx="3">
                    <c:v>18</c:v>
                  </c:pt>
                  <c:pt idx="4">
                    <c:v>18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8-FEEC-4C02-96D6-7FCB2EB86BD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64098160"/>
        <c:axId val="464108328"/>
      </c:barChart>
      <c:catAx>
        <c:axId val="464098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64108328"/>
        <c:crosses val="autoZero"/>
        <c:auto val="1"/>
        <c:lblAlgn val="ctr"/>
        <c:lblOffset val="100"/>
        <c:noMultiLvlLbl val="0"/>
      </c:catAx>
      <c:valAx>
        <c:axId val="464108328"/>
        <c:scaling>
          <c:orientation val="minMax"/>
          <c:max val="0.35000000000000003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64098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038-40F0-A46E-36E299B971C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038-40F0-A46E-36E299B971C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038-40F0-A46E-36E299B971C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038-40F0-A46E-36E299B971C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038-40F0-A46E-36E299B971C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'Platforma-záujem'!$G$5:$G$9</c:f>
              <c:strCache>
                <c:ptCount val="5"/>
                <c:pt idx="0">
                  <c:v>zapojil/-a  by som sa do verejnej diskusie, ku ktorej by mal prístup každý, kto fórum navštívi</c:v>
                </c:pt>
                <c:pt idx="1">
                  <c:v>zapojil/-a by som sa, ak by sa jednalo o uzavretú skupinu, kde by mali prístup len registrovaní kolegovia pedagógovia a odborníci z oblasti duševného zdravia</c:v>
                </c:pt>
                <c:pt idx="2">
                  <c:v>zapojil/-a by som sa, ak by sa jednalo o uzavretú skupinu, kde by mali prístup len registrovaní kolegovia pedagógovia a odborníci z oblasti duševného zdravia a bola by zachovaná moja anonymita</c:v>
                </c:pt>
                <c:pt idx="3">
                  <c:v>zapojil/-a by som sa len v prípade, kedy by bolo možmé individuálne diskutovať s konkrétnym odborníkom z oblasti duševného zdravia</c:v>
                </c:pt>
                <c:pt idx="4">
                  <c:v>zapojil/-a by som sa len v prípade, kedy by bolo možmé individuálne diskutovať s konkrétnym odborníkom z oblasti duševného zdravia a bola by zachovaná moja anonymita</c:v>
                </c:pt>
              </c:strCache>
            </c:strRef>
          </c:cat>
          <c:val>
            <c:numRef>
              <c:f>'Platforma-záujem'!$H$5:$H$9</c:f>
              <c:numCache>
                <c:formatCode>General</c:formatCode>
                <c:ptCount val="5"/>
                <c:pt idx="0">
                  <c:v>8</c:v>
                </c:pt>
                <c:pt idx="1">
                  <c:v>22</c:v>
                </c:pt>
                <c:pt idx="2">
                  <c:v>12</c:v>
                </c:pt>
                <c:pt idx="3">
                  <c:v>11</c:v>
                </c:pt>
                <c:pt idx="4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038-40F0-A46E-36E299B971C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3937469667569629E-2"/>
          <c:y val="0.60905081986702869"/>
          <c:w val="0.94097738170025413"/>
          <c:h val="0.3821169305056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 algn="just">
            <a:defRPr sz="900" b="0" i="0" u="none" strike="noStrike" kern="1200" baseline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AB5-440A-AB95-4DE63513292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AB5-440A-AB95-4DE63513292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AB5-440A-AB95-4DE63513292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AB5-440A-AB95-4DE63513292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AB5-440A-AB95-4DE63513292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'Nekonfortna sit.'!$H$5:$H$9</c:f>
              <c:strCache>
                <c:ptCount val="5"/>
                <c:pt idx="0">
                  <c:v>Snažím sa ju vyriešiť sám/-a</c:v>
                </c:pt>
                <c:pt idx="1">
                  <c:v>Požiadam o pomoc kolegov</c:v>
                </c:pt>
                <c:pt idx="2">
                  <c:v>Riešim ju s vedením školy</c:v>
                </c:pt>
                <c:pt idx="3">
                  <c:v>Riešim ju s odbornou inštitúciou a konkrétnymi odborníkmi</c:v>
                </c:pt>
                <c:pt idx="4">
                  <c:v>Neriešim ju</c:v>
                </c:pt>
              </c:strCache>
            </c:strRef>
          </c:cat>
          <c:val>
            <c:numRef>
              <c:f>'Nekonfortna sit.'!$I$5:$I$9</c:f>
              <c:numCache>
                <c:formatCode>General</c:formatCode>
                <c:ptCount val="5"/>
                <c:pt idx="0">
                  <c:v>28</c:v>
                </c:pt>
                <c:pt idx="1">
                  <c:v>20</c:v>
                </c:pt>
                <c:pt idx="2">
                  <c:v>17</c:v>
                </c:pt>
                <c:pt idx="3">
                  <c:v>4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AB5-440A-AB95-4DE635132920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47502603442034"/>
          <c:y val="0.14090734952029366"/>
          <c:w val="0.29638547321223335"/>
          <c:h val="0.5709457605520842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200" b="0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sk-SK" sz="1400" b="1" dirty="0"/>
              <a:t>Co Vás na vzdělávaní nejvíce zaujalo? Co si z nej odnášíte?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200" b="0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39560638526741532"/>
          <c:y val="0.16041666666666668"/>
          <c:w val="0.55289634697302181"/>
          <c:h val="0.73218394575678036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Sheet1!$C$3:$C$9</c:f>
              <c:strCache>
                <c:ptCount val="7"/>
                <c:pt idx="0">
                  <c:v>Aktivity, úlohy, praktické cvičenia</c:v>
                </c:pt>
                <c:pt idx="1">
                  <c:v>Veľmi dobrý prístup lektorky</c:v>
                </c:pt>
                <c:pt idx="2">
                  <c:v>Bez odpovede</c:v>
                </c:pt>
                <c:pt idx="3">
                  <c:v>Príklady situácií z praxe a ponúknuté riešenia </c:v>
                </c:pt>
                <c:pt idx="4">
                  <c:v>Praktické ukážky, cvičenia, rady </c:v>
                </c:pt>
                <c:pt idx="5">
                  <c:v>Príjemná atmosféra/energia </c:v>
                </c:pt>
                <c:pt idx="6">
                  <c:v>Nové informácie, poznatky</c:v>
                </c:pt>
              </c:strCache>
            </c:strRef>
          </c:cat>
          <c:val>
            <c:numRef>
              <c:f>Sheet1!$E$3:$E$9</c:f>
              <c:numCache>
                <c:formatCode>General</c:formatCode>
                <c:ptCount val="7"/>
                <c:pt idx="0">
                  <c:v>7</c:v>
                </c:pt>
                <c:pt idx="1">
                  <c:v>1</c:v>
                </c:pt>
                <c:pt idx="2">
                  <c:v>1</c:v>
                </c:pt>
                <c:pt idx="3">
                  <c:v>4</c:v>
                </c:pt>
                <c:pt idx="4">
                  <c:v>15</c:v>
                </c:pt>
                <c:pt idx="5">
                  <c:v>4</c:v>
                </c:pt>
                <c:pt idx="6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02-458C-ACF0-3BA437B7BA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40073800"/>
        <c:axId val="340069864"/>
      </c:barChart>
      <c:catAx>
        <c:axId val="3400738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40069864"/>
        <c:crosses val="autoZero"/>
        <c:auto val="1"/>
        <c:lblAlgn val="ctr"/>
        <c:lblOffset val="100"/>
        <c:noMultiLvlLbl val="0"/>
      </c:catAx>
      <c:valAx>
        <c:axId val="3400698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40073800"/>
        <c:crosses val="autoZero"/>
        <c:crossBetween val="between"/>
      </c:valAx>
      <c:spPr>
        <a:solidFill>
          <a:schemeClr val="lt1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2700" cap="flat" cmpd="sng" algn="ctr">
      <a:solidFill>
        <a:schemeClr val="accent3"/>
      </a:solidFill>
      <a:prstDash val="solid"/>
      <a:miter lim="800000"/>
    </a:ln>
    <a:effectLst/>
  </c:spPr>
  <c:txPr>
    <a:bodyPr/>
    <a:lstStyle/>
    <a:p>
      <a:pPr marL="36000">
        <a:defRPr>
          <a:solidFill>
            <a:schemeClr val="dk1"/>
          </a:solidFill>
          <a:latin typeface="+mn-lt"/>
          <a:ea typeface="+mn-ea"/>
          <a:cs typeface="+mn-cs"/>
        </a:defRPr>
      </a:pPr>
      <a:endParaRPr lang="cs-CZ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sk-SK" sz="1400"/>
              <a:t>Chybělo Vám na vzdělávaní nějaké téma nebo problematika, kterou by bylo vhodné doplnit?</a:t>
            </a:r>
          </a:p>
        </c:rich>
      </c:tx>
      <c:layout>
        <c:manualLayout>
          <c:xMode val="edge"/>
          <c:yMode val="edge"/>
          <c:x val="0.15691253128841937"/>
          <c:y val="2.7777777777777776E-2"/>
        </c:manualLayout>
      </c:layout>
      <c:overlay val="0"/>
      <c:spPr>
        <a:noFill/>
        <a:ln>
          <a:noFill/>
        </a:ln>
        <a:effectLst>
          <a:softEdge rad="139700"/>
        </a:effectLst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Sheet2!$N$5:$N$10</c:f>
              <c:strCache>
                <c:ptCount val="6"/>
                <c:pt idx="0">
                  <c:v>Viac konkrétnych situácii z praxe</c:v>
                </c:pt>
                <c:pt idx="1">
                  <c:v>Revízia častí vzdelávania</c:v>
                </c:pt>
                <c:pt idx="2">
                  <c:v>Podrobnejšie spracovanie vybraných častí</c:v>
                </c:pt>
                <c:pt idx="3">
                  <c:v>Nie </c:v>
                </c:pt>
                <c:pt idx="4">
                  <c:v>Neviem</c:v>
                </c:pt>
                <c:pt idx="5">
                  <c:v>Bez odpovede </c:v>
                </c:pt>
              </c:strCache>
            </c:strRef>
          </c:cat>
          <c:val>
            <c:numRef>
              <c:f>Sheet2!$O$5:$O$10</c:f>
              <c:numCache>
                <c:formatCode>General</c:formatCode>
                <c:ptCount val="6"/>
                <c:pt idx="0">
                  <c:v>4</c:v>
                </c:pt>
                <c:pt idx="1">
                  <c:v>1</c:v>
                </c:pt>
                <c:pt idx="2">
                  <c:v>5</c:v>
                </c:pt>
                <c:pt idx="3">
                  <c:v>31</c:v>
                </c:pt>
                <c:pt idx="4">
                  <c:v>3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57-47F1-9826-C4BCC72A157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22905448"/>
        <c:axId val="422911024"/>
      </c:barChart>
      <c:catAx>
        <c:axId val="4229054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22911024"/>
        <c:crosses val="autoZero"/>
        <c:auto val="1"/>
        <c:lblAlgn val="ctr"/>
        <c:lblOffset val="100"/>
        <c:noMultiLvlLbl val="0"/>
      </c:catAx>
      <c:valAx>
        <c:axId val="4229110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22905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2700" cap="flat" cmpd="sng" algn="ctr">
      <a:solidFill>
        <a:schemeClr val="accent3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vypustdusi.cz/" TargetMode="External"/><Relationship Id="rId2" Type="http://schemas.openxmlformats.org/officeDocument/2006/relationships/hyperlink" Target="http://www.opatruj.cz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www.ucitelbezstresu.sk/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jpg"/><Relationship Id="rId5" Type="http://schemas.openxmlformats.org/officeDocument/2006/relationships/image" Target="../media/image13.png"/><Relationship Id="rId4" Type="http://schemas.openxmlformats.org/officeDocument/2006/relationships/hyperlink" Target="http://www.ucitelbezstresu.cz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58DAF-2181-49BE-8537-789C5D4167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6100" y="2404534"/>
            <a:ext cx="9093200" cy="1646302"/>
          </a:xfrm>
        </p:spPr>
        <p:txBody>
          <a:bodyPr/>
          <a:lstStyle/>
          <a:p>
            <a:r>
              <a:rPr lang="sk-SK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AKO SI ZACHOVAŤ DUŠEVNÉ ZDRAVIE V ŠKOLÁCH </a:t>
            </a:r>
            <a:br>
              <a:rPr lang="sk-SK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sk-SK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21. STOROČIA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00444A-4478-46DF-9C79-E3D204790A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D43EBF-1FAE-4476-B3FB-CB18A6F3C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7262" y="0"/>
            <a:ext cx="6467475" cy="11811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E76740F-EEC6-4497-AFEB-5B358F5C35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1900" y="5898662"/>
            <a:ext cx="6235700" cy="959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662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42B1E-A256-40CF-952E-9B355928F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VÝSTUPY Z PRIESKUMU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1ACF8C-07A3-4B14-9C83-92B3C20AA3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D54D844-DC89-47F0-B911-6E7F6152C9DB}"/>
              </a:ext>
            </a:extLst>
          </p:cNvPr>
          <p:cNvSpPr txBox="1"/>
          <p:nvPr/>
        </p:nvSpPr>
        <p:spPr>
          <a:xfrm>
            <a:off x="654341" y="1409350"/>
            <a:ext cx="92362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b="1" dirty="0"/>
              <a:t>V ktorej oblasti kľúčových kompetencií by ste mali záujem sa rozvíjať?</a:t>
            </a:r>
            <a:r>
              <a:rPr lang="sk-SK" sz="1600" dirty="0"/>
              <a:t> </a:t>
            </a:r>
          </a:p>
        </p:txBody>
      </p:sp>
      <p:graphicFrame>
        <p:nvGraphicFramePr>
          <p:cNvPr id="7" name="Graf 17">
            <a:extLst>
              <a:ext uri="{FF2B5EF4-FFF2-40B4-BE49-F238E27FC236}">
                <a16:creationId xmlns:a16="http://schemas.microsoft.com/office/drawing/2014/main" id="{CB540A07-7B9D-4B6F-8731-8C241D5DE6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3088060"/>
              </p:ext>
            </p:extLst>
          </p:nvPr>
        </p:nvGraphicFramePr>
        <p:xfrm>
          <a:off x="694641" y="1875362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7204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BC81-F8B8-4E52-A0C2-2F46B69B9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VÝSTUPY Z PRIESKUMU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6130D-9DC9-45EC-9580-A59E0A141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/>
              <a:t>86% PEDAGÓGOV </a:t>
            </a:r>
            <a:r>
              <a:rPr lang="sk-SK" dirty="0"/>
              <a:t>BY OCENILO VZDELÁVANIE V OBLASTI DUŠEVNÉHO ZDRAVIA/OSOBNOSTNÉHO ROZVOJA</a:t>
            </a:r>
          </a:p>
        </p:txBody>
      </p:sp>
      <p:graphicFrame>
        <p:nvGraphicFramePr>
          <p:cNvPr id="5" name="Graf 23">
            <a:extLst>
              <a:ext uri="{FF2B5EF4-FFF2-40B4-BE49-F238E27FC236}">
                <a16:creationId xmlns:a16="http://schemas.microsoft.com/office/drawing/2014/main" id="{E987CE5D-9F38-4D54-B75A-DC46190DB3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9929817"/>
              </p:ext>
            </p:extLst>
          </p:nvPr>
        </p:nvGraphicFramePr>
        <p:xfrm>
          <a:off x="-215273" y="3624045"/>
          <a:ext cx="5366114" cy="2199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BC5DBB5-1EA2-47EC-8078-34C480A40067}"/>
              </a:ext>
            </a:extLst>
          </p:cNvPr>
          <p:cNvSpPr txBox="1"/>
          <p:nvPr/>
        </p:nvSpPr>
        <p:spPr>
          <a:xfrm>
            <a:off x="704677" y="3212983"/>
            <a:ext cx="31542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dirty="0"/>
              <a:t>Pri vzdelávaní by uprednostnili: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155CB5-B8A6-44A7-AABE-072A04172E8A}"/>
              </a:ext>
            </a:extLst>
          </p:cNvPr>
          <p:cNvSpPr txBox="1"/>
          <p:nvPr/>
        </p:nvSpPr>
        <p:spPr>
          <a:xfrm>
            <a:off x="5613635" y="3164048"/>
            <a:ext cx="31542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dirty="0"/>
              <a:t>Preferovaný čas vzdelávania:</a:t>
            </a:r>
          </a:p>
        </p:txBody>
      </p:sp>
      <p:graphicFrame>
        <p:nvGraphicFramePr>
          <p:cNvPr id="8" name="Graf 25">
            <a:extLst>
              <a:ext uri="{FF2B5EF4-FFF2-40B4-BE49-F238E27FC236}">
                <a16:creationId xmlns:a16="http://schemas.microsoft.com/office/drawing/2014/main" id="{96EFE9F9-724D-46DD-BDA2-D970CF1F92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6177415"/>
              </p:ext>
            </p:extLst>
          </p:nvPr>
        </p:nvGraphicFramePr>
        <p:xfrm>
          <a:off x="4747383" y="3624044"/>
          <a:ext cx="5042569" cy="2206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BCD32640-3F02-4F45-B0CC-4070E4A22A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115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93D56-643B-41BC-85E0-CE5BE8BCB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VÝSTUPY Z PRIESKUMU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FF16C8-42D7-4C94-86C4-660F17FCD5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  <p:graphicFrame>
        <p:nvGraphicFramePr>
          <p:cNvPr id="7" name="Graf 4">
            <a:extLst>
              <a:ext uri="{FF2B5EF4-FFF2-40B4-BE49-F238E27FC236}">
                <a16:creationId xmlns:a16="http://schemas.microsoft.com/office/drawing/2014/main" id="{09F52B8D-1895-4745-B7DE-0D2C9D4109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20779"/>
              </p:ext>
            </p:extLst>
          </p:nvPr>
        </p:nvGraphicFramePr>
        <p:xfrm>
          <a:off x="669474" y="174113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ACF83A1-99FA-486A-A7B9-3A619AE510D5}"/>
              </a:ext>
            </a:extLst>
          </p:cNvPr>
          <p:cNvSpPr txBox="1"/>
          <p:nvPr/>
        </p:nvSpPr>
        <p:spPr>
          <a:xfrm>
            <a:off x="671119" y="1384183"/>
            <a:ext cx="85987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b="1" dirty="0"/>
              <a:t>Ktoré z nižšie uvedených tém priamo ovplyvňujúce duševné zdravie by Vám uľahčili prácu so žiakmi, rodičmi, kolegami, vedením školy? </a:t>
            </a:r>
            <a:endParaRPr lang="sk-SK" sz="1600" dirty="0"/>
          </a:p>
        </p:txBody>
      </p:sp>
    </p:spTree>
    <p:extLst>
      <p:ext uri="{BB962C8B-B14F-4D97-AF65-F5344CB8AC3E}">
        <p14:creationId xmlns:p14="http://schemas.microsoft.com/office/powerpoint/2010/main" val="2912398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93D56-643B-41BC-85E0-CE5BE8BCB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VÝSTUPY Z PRIESKUMU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04323-C6ED-4B9F-A3A7-D775D56E0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OTÁZKY K PLATFORME</a:t>
            </a:r>
          </a:p>
          <a:p>
            <a:endParaRPr lang="sk-SK" dirty="0"/>
          </a:p>
          <a:p>
            <a:pPr lvl="1"/>
            <a:r>
              <a:rPr lang="sk-SK" sz="1400" b="1" dirty="0"/>
              <a:t>86 % PEDAGÓGOV </a:t>
            </a:r>
            <a:r>
              <a:rPr lang="sk-SK" sz="1400" dirty="0"/>
              <a:t>NEPOZNÁ WEBOVÉ STRÁNKY ALEBO PLATFORMY VENUJÚCE SA DUŠEVNÉMU ZDRAVIU</a:t>
            </a:r>
          </a:p>
          <a:p>
            <a:pPr lvl="1"/>
            <a:r>
              <a:rPr lang="sk-SK" sz="1400" dirty="0"/>
              <a:t>ZNÁME STRÁNKY: </a:t>
            </a:r>
          </a:p>
          <a:p>
            <a:pPr lvl="2"/>
            <a:r>
              <a:rPr lang="sk-SK" sz="1200" dirty="0">
                <a:hlinkClick r:id="rId2"/>
              </a:rPr>
              <a:t>WWW.OPATRUJ.CZ</a:t>
            </a:r>
            <a:endParaRPr lang="sk-SK" sz="1200" dirty="0"/>
          </a:p>
          <a:p>
            <a:pPr marL="914400" lvl="2" indent="0">
              <a:buNone/>
            </a:pPr>
            <a:endParaRPr lang="sk-SK" sz="1200" dirty="0"/>
          </a:p>
          <a:p>
            <a:pPr lvl="2"/>
            <a:r>
              <a:rPr lang="sk-SK" sz="1200" dirty="0">
                <a:hlinkClick r:id="rId3"/>
              </a:rPr>
              <a:t>WWW.NEVYPUSTDUSI.CZ</a:t>
            </a:r>
            <a:endParaRPr lang="sk-SK" sz="1200" dirty="0"/>
          </a:p>
          <a:p>
            <a:pPr marL="914400" lvl="2" indent="0">
              <a:buNone/>
            </a:pPr>
            <a:r>
              <a:rPr lang="sk-SK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918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DFFB4-1098-419E-9D63-F71D30984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VÝSTUPY Z PRIESKUMU</a:t>
            </a:r>
          </a:p>
        </p:txBody>
      </p:sp>
      <p:graphicFrame>
        <p:nvGraphicFramePr>
          <p:cNvPr id="4" name="Graf 21">
            <a:extLst>
              <a:ext uri="{FF2B5EF4-FFF2-40B4-BE49-F238E27FC236}">
                <a16:creationId xmlns:a16="http://schemas.microsoft.com/office/drawing/2014/main" id="{AE273EBD-3010-4873-82B5-93E00C3254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321803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F3C4D05-8CC2-4C64-AA01-60C0C239769C}"/>
              </a:ext>
            </a:extLst>
          </p:cNvPr>
          <p:cNvSpPr txBox="1"/>
          <p:nvPr/>
        </p:nvSpPr>
        <p:spPr>
          <a:xfrm>
            <a:off x="679508" y="1476462"/>
            <a:ext cx="85819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k-SK" sz="1400" b="1" dirty="0"/>
              <a:t>Ak by existovalo online fórum, ktoré by slúžilo ako miesto stretávania sa komunity pedagógov a odborníkov (poradcov a lektorov) a ďalších zainteresovaných osôb z oblasti vzdelávania pre výmenu skúseností a diskusiu o úskaliach, ktoré sa vyskytujú v rámci každodenného školského života, mali by ste záujem o zapojenie sa? </a:t>
            </a:r>
            <a:endParaRPr lang="sk-SK" sz="1400" dirty="0"/>
          </a:p>
        </p:txBody>
      </p:sp>
    </p:spTree>
    <p:extLst>
      <p:ext uri="{BB962C8B-B14F-4D97-AF65-F5344CB8AC3E}">
        <p14:creationId xmlns:p14="http://schemas.microsoft.com/office/powerpoint/2010/main" val="4458660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856E7-8AFE-40B6-AE2F-BEC6A039D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VÝSTUPY Z PRIESKUMU</a:t>
            </a:r>
          </a:p>
        </p:txBody>
      </p:sp>
      <p:graphicFrame>
        <p:nvGraphicFramePr>
          <p:cNvPr id="4" name="Graf 29">
            <a:extLst>
              <a:ext uri="{FF2B5EF4-FFF2-40B4-BE49-F238E27FC236}">
                <a16:creationId xmlns:a16="http://schemas.microsoft.com/office/drawing/2014/main" id="{4C76CC64-1B7D-4669-BB90-44467F1D09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308073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750B56D-DE2D-42FB-9C43-55B0C3F7181B}"/>
              </a:ext>
            </a:extLst>
          </p:cNvPr>
          <p:cNvSpPr txBox="1"/>
          <p:nvPr/>
        </p:nvSpPr>
        <p:spPr>
          <a:xfrm>
            <a:off x="679508" y="1820411"/>
            <a:ext cx="85819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b="1" dirty="0"/>
              <a:t>V prípade, ak v rámci výkonu povolania narazíte na nekomfortnú situáciu...</a:t>
            </a:r>
            <a:endParaRPr lang="sk-SK" sz="1600" dirty="0"/>
          </a:p>
        </p:txBody>
      </p:sp>
    </p:spTree>
    <p:extLst>
      <p:ext uri="{BB962C8B-B14F-4D97-AF65-F5344CB8AC3E}">
        <p14:creationId xmlns:p14="http://schemas.microsoft.com/office/powerpoint/2010/main" val="18999371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1ADB7-479C-49AF-BCD7-674889B95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ONLINE VZDELÁVANIE V OBLASTI OSOBNOSTNÉHO ROZVOJA</a:t>
            </a: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A23C2-0DC6-477B-A0BF-CA1FFB6CC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139766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800" b="1" dirty="0"/>
              <a:t>I. FÁZA - REALIZAČNÍ TÍM</a:t>
            </a:r>
          </a:p>
          <a:p>
            <a:pPr marL="0" indent="0">
              <a:buNone/>
            </a:pPr>
            <a:r>
              <a:rPr lang="sk-SK" sz="2400" b="1" dirty="0"/>
              <a:t>5.10.2021 – 14.12.2021</a:t>
            </a:r>
          </a:p>
          <a:p>
            <a:r>
              <a:rPr lang="sk-SK" sz="2400" dirty="0"/>
              <a:t>5 PEDAGÓGOV SO VŠETKÝCH ZAPOJENÝCH ŠKÔL</a:t>
            </a:r>
          </a:p>
          <a:p>
            <a:r>
              <a:rPr lang="sk-SK" sz="2400" dirty="0"/>
              <a:t>2 REALIZÁTORI PROJEKTU </a:t>
            </a:r>
          </a:p>
          <a:p>
            <a:r>
              <a:rPr lang="sk-SK" sz="2400" dirty="0"/>
              <a:t>2 PROJEKTOVÍ MANAŽÉRI</a:t>
            </a:r>
          </a:p>
          <a:p>
            <a:r>
              <a:rPr lang="sk-SK" sz="2400" dirty="0"/>
              <a:t>2 ODBORNÉ PORADKYNE – INDIVIDUÁLNE PORADENSTVO</a:t>
            </a:r>
          </a:p>
          <a:p>
            <a:r>
              <a:rPr lang="sk-SK" sz="2400" dirty="0"/>
              <a:t>1 ODBORNÝ LEKTOR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6753AC-C56C-43C2-960B-B01CFB291B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2172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1ADB7-479C-49AF-BCD7-674889B95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ONLINE VZDELÁVANIE V OBLASTI OSOBNOSTNÉHO ROZVOJA - I.FÁZA</a:t>
            </a: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A23C2-0DC6-477B-A0BF-CA1FFB6CC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139766" cy="3880773"/>
          </a:xfrm>
        </p:spPr>
        <p:txBody>
          <a:bodyPr>
            <a:normAutofit/>
          </a:bodyPr>
          <a:lstStyle/>
          <a:p>
            <a:r>
              <a:rPr lang="sk-SK" sz="2800" b="1" dirty="0"/>
              <a:t>TÉMY VZDELÁVANIA</a:t>
            </a:r>
          </a:p>
          <a:p>
            <a:pPr marL="457200" indent="-457200">
              <a:buFont typeface="+mj-lt"/>
              <a:buAutoNum type="arabicPeriod"/>
            </a:pPr>
            <a:r>
              <a:rPr lang="sk-SK" b="1" dirty="0"/>
              <a:t>Kľúčové kompetencie</a:t>
            </a:r>
            <a:r>
              <a:rPr lang="sk-SK" dirty="0"/>
              <a:t>:</a:t>
            </a:r>
          </a:p>
          <a:p>
            <a:pPr lvl="1"/>
            <a:r>
              <a:rPr lang="sk-SK" dirty="0"/>
              <a:t>Kompetencie-definícia, delenie, príklady</a:t>
            </a:r>
          </a:p>
          <a:p>
            <a:pPr lvl="1"/>
            <a:r>
              <a:rPr lang="sk-SK" dirty="0"/>
              <a:t>Efektívna a nenásilná komunikácia</a:t>
            </a:r>
          </a:p>
          <a:p>
            <a:pPr lvl="1"/>
            <a:r>
              <a:rPr lang="sk-SK" dirty="0"/>
              <a:t>Emocionálna inteligencia a typológia osobnosti</a:t>
            </a:r>
          </a:p>
          <a:p>
            <a:pPr lvl="1"/>
            <a:r>
              <a:rPr lang="sk-SK" dirty="0"/>
              <a:t>Time management a zlodeji času</a:t>
            </a:r>
          </a:p>
          <a:p>
            <a:pPr lvl="1"/>
            <a:endParaRPr lang="sk-SK" sz="22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6753AC-C56C-43C2-960B-B01CFB291B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2581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1ADB7-479C-49AF-BCD7-674889B95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ONLINE VZDELÁVANIE V OBLASTI OSOBNOSTNÉHO ROZVOJA - I.FÁZA</a:t>
            </a: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A23C2-0DC6-477B-A0BF-CA1FFB6CC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139766" cy="3880773"/>
          </a:xfrm>
        </p:spPr>
        <p:txBody>
          <a:bodyPr>
            <a:normAutofit/>
          </a:bodyPr>
          <a:lstStyle/>
          <a:p>
            <a:r>
              <a:rPr lang="sk-SK" sz="2800" b="1" dirty="0"/>
              <a:t>TÉMY VZDELÁVANIA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sk-SK" b="1" dirty="0"/>
              <a:t>RIEŠENIE KONFLIKTOV</a:t>
            </a:r>
            <a:r>
              <a:rPr lang="sk-SK" dirty="0"/>
              <a:t>:</a:t>
            </a:r>
          </a:p>
          <a:p>
            <a:pPr lvl="1"/>
            <a:r>
              <a:rPr lang="sk-SK" dirty="0"/>
              <a:t>Čo je konflikt, vnímanie konfliktov</a:t>
            </a:r>
          </a:p>
          <a:p>
            <a:pPr lvl="1"/>
            <a:r>
              <a:rPr lang="sk-SK" dirty="0"/>
              <a:t>Typy konfliktov, </a:t>
            </a:r>
          </a:p>
          <a:p>
            <a:pPr lvl="1"/>
            <a:r>
              <a:rPr lang="sk-SK" dirty="0"/>
              <a:t>Emócie v konflikte,</a:t>
            </a:r>
          </a:p>
          <a:p>
            <a:pPr lvl="1"/>
            <a:r>
              <a:rPr lang="sk-SK" dirty="0"/>
              <a:t>Ja výrok,</a:t>
            </a:r>
          </a:p>
          <a:p>
            <a:pPr lvl="1"/>
            <a:r>
              <a:rPr lang="sk-SK" dirty="0"/>
              <a:t>Štýly riešenia konfliktov</a:t>
            </a:r>
          </a:p>
          <a:p>
            <a:pPr marL="914400" lvl="1" indent="-457200">
              <a:buFont typeface="+mj-lt"/>
              <a:buAutoNum type="arabicPeriod"/>
            </a:pPr>
            <a:endParaRPr lang="sk-SK" sz="22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6753AC-C56C-43C2-960B-B01CFB291B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2917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1ADB7-479C-49AF-BCD7-674889B95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ONLINE VZDELÁVANIE V OBLASTI OSOBNOSTNÉHO ROZVOJA - I.FÁZA</a:t>
            </a: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A23C2-0DC6-477B-A0BF-CA1FFB6CC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139766" cy="3880773"/>
          </a:xfrm>
        </p:spPr>
        <p:txBody>
          <a:bodyPr>
            <a:normAutofit/>
          </a:bodyPr>
          <a:lstStyle/>
          <a:p>
            <a:r>
              <a:rPr lang="sk-SK" sz="2800" b="1" dirty="0"/>
              <a:t>TÉMY VZDELÁVANIA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sk-SK" b="1" dirty="0"/>
              <a:t>ZÁŤAŽOVÉ SITUÁCIE, STRES A RELAXAČNÉ TECHNIKY</a:t>
            </a:r>
            <a:r>
              <a:rPr lang="sk-SK" dirty="0"/>
              <a:t>:</a:t>
            </a:r>
          </a:p>
          <a:p>
            <a:pPr lvl="1"/>
            <a:r>
              <a:rPr lang="sk-SK" dirty="0"/>
              <a:t>Sabotéri našej mysle – priamy vplyv na záťaž a stres</a:t>
            </a:r>
          </a:p>
          <a:p>
            <a:pPr lvl="1"/>
            <a:r>
              <a:rPr lang="sk-SK" dirty="0"/>
              <a:t>Stresor, stres, stresová situácia, druhy stresov- teória, príklady</a:t>
            </a:r>
          </a:p>
          <a:p>
            <a:pPr lvl="1"/>
            <a:r>
              <a:rPr lang="sk-SK" dirty="0"/>
              <a:t>Prejavy stresu</a:t>
            </a:r>
          </a:p>
          <a:p>
            <a:pPr lvl="1"/>
            <a:r>
              <a:rPr lang="sk-SK" dirty="0"/>
              <a:t>Stratégia zvládania stresu</a:t>
            </a:r>
          </a:p>
          <a:p>
            <a:pPr lvl="1"/>
            <a:r>
              <a:rPr lang="sk-SK" dirty="0"/>
              <a:t>Stres vs. Vyhorenie</a:t>
            </a:r>
          </a:p>
          <a:p>
            <a:pPr lvl="1"/>
            <a:r>
              <a:rPr lang="sk-SK" dirty="0"/>
              <a:t>Typy ako bojovať proti stresu</a:t>
            </a:r>
          </a:p>
          <a:p>
            <a:pPr marL="914400" lvl="1" indent="-457200">
              <a:buFont typeface="+mj-lt"/>
              <a:buAutoNum type="arabicPeriod"/>
            </a:pPr>
            <a:endParaRPr lang="sk-SK" sz="22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6753AC-C56C-43C2-960B-B01CFB291B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602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5599C-8F07-41C4-8C5B-82156AAC7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934" y="152400"/>
            <a:ext cx="8596668" cy="1320800"/>
          </a:xfrm>
        </p:spPr>
        <p:txBody>
          <a:bodyPr/>
          <a:lstStyle/>
          <a:p>
            <a:r>
              <a:rPr lang="sk-SK" dirty="0"/>
              <a:t>HLAVNÍ PARTNERI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2D8DD-0EA2-4A77-8F6B-523A889CA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371600"/>
            <a:ext cx="4184035" cy="4669761"/>
          </a:xfrm>
        </p:spPr>
        <p:txBody>
          <a:bodyPr>
            <a:normAutofit fontScale="92500"/>
          </a:bodyPr>
          <a:lstStyle/>
          <a:p>
            <a:r>
              <a:rPr lang="sk-SK" sz="2400" dirty="0"/>
              <a:t>K.A.B.A. Slovensko</a:t>
            </a:r>
          </a:p>
          <a:p>
            <a:pPr lvl="1"/>
            <a:r>
              <a:rPr lang="sk-SK" sz="1800" dirty="0"/>
              <a:t>Kariérové poradenstvo a osobnostný rozvoj</a:t>
            </a:r>
          </a:p>
          <a:p>
            <a:pPr lvl="1"/>
            <a:r>
              <a:rPr lang="sk-SK" sz="1800" dirty="0"/>
              <a:t>Sieť lektorov a poradcov</a:t>
            </a:r>
          </a:p>
          <a:p>
            <a:pPr lvl="1"/>
            <a:r>
              <a:rPr lang="sk-SK" sz="1800" dirty="0"/>
              <a:t>Tvorba vlastnej metodiky</a:t>
            </a:r>
          </a:p>
          <a:p>
            <a:pPr lvl="1"/>
            <a:r>
              <a:rPr lang="sk-SK" sz="1800" dirty="0"/>
              <a:t>Vzdelávanie žiakov a dospelých</a:t>
            </a:r>
          </a:p>
          <a:p>
            <a:pPr lvl="1"/>
            <a:r>
              <a:rPr lang="sk-SK" sz="1800" dirty="0"/>
              <a:t>Odborné mobility žiakov a pedagógov v krajinách EÚ</a:t>
            </a:r>
          </a:p>
          <a:p>
            <a:pPr lvl="1"/>
            <a:r>
              <a:rPr lang="sk-SK" sz="1800" dirty="0"/>
              <a:t>Sieť národných a medzinárodných partnerov</a:t>
            </a:r>
          </a:p>
          <a:p>
            <a:pPr lvl="1"/>
            <a:endParaRPr lang="sk-SK" dirty="0"/>
          </a:p>
          <a:p>
            <a:pPr lvl="1"/>
            <a:endParaRPr lang="sk-SK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1854A7-8D9C-4AFF-B018-426E89AD27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346200"/>
            <a:ext cx="4184034" cy="4695163"/>
          </a:xfrm>
        </p:spPr>
        <p:txBody>
          <a:bodyPr>
            <a:normAutofit fontScale="92500"/>
          </a:bodyPr>
          <a:lstStyle/>
          <a:p>
            <a:r>
              <a:rPr lang="sk-SK" sz="2400" dirty="0"/>
              <a:t>AVE ART Ostrava, VOŠ, SUŠ a ZUŠ, s.r.o</a:t>
            </a:r>
          </a:p>
          <a:p>
            <a:pPr lvl="1"/>
            <a:r>
              <a:rPr lang="sk-SK" sz="1800" dirty="0"/>
              <a:t>Základná škola s výtvarným a hudobným odborom</a:t>
            </a:r>
          </a:p>
          <a:p>
            <a:pPr lvl="1"/>
            <a:r>
              <a:rPr lang="sk-SK" sz="1800" dirty="0"/>
              <a:t>Stredná škola so 6 maturitnými odbormi: Grafický, Priemyslový, Motion, Interiérový design, Umelecké kováčstvo, Design úžitkových výrobkov</a:t>
            </a:r>
          </a:p>
          <a:p>
            <a:pPr lvl="1"/>
            <a:r>
              <a:rPr lang="sk-SK" sz="1800" dirty="0"/>
              <a:t>Vyššia odborná škola: Design interiérov a záhrad, Multimediálna tvorba, Produktový a priemyselný design</a:t>
            </a:r>
          </a:p>
          <a:p>
            <a:pPr lvl="1"/>
            <a:r>
              <a:rPr lang="sk-SK" sz="1800" dirty="0"/>
              <a:t>7 rekvalifikačných kurzov designu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6D4174-3434-4858-9303-D3BF2A65FF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7060786-6F72-46A8-AB72-C979F9C532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6899" y="2222500"/>
            <a:ext cx="2405679" cy="172561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3FDAC67-2AE5-4BE3-A233-59AADC0564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32696" y="3949700"/>
            <a:ext cx="2255336" cy="1733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3382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1ADB7-479C-49AF-BCD7-674889B95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ONLINE VZDELÁVANIE V OBLASTI OSOBNOSTNÉHO ROZVOJA - I.FÁZA</a:t>
            </a: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A23C2-0DC6-477B-A0BF-CA1FFB6CC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139766" cy="3880773"/>
          </a:xfrm>
        </p:spPr>
        <p:txBody>
          <a:bodyPr>
            <a:normAutofit/>
          </a:bodyPr>
          <a:lstStyle/>
          <a:p>
            <a:r>
              <a:rPr lang="sk-SK" sz="2800" b="1" dirty="0"/>
              <a:t>INDIVIDUÁLNE PORADENSTVO</a:t>
            </a:r>
          </a:p>
          <a:p>
            <a:pPr lvl="1"/>
            <a:r>
              <a:rPr lang="sk-SK" dirty="0"/>
              <a:t>1 hodina poradenstva</a:t>
            </a:r>
          </a:p>
          <a:p>
            <a:pPr lvl="1"/>
            <a:r>
              <a:rPr lang="sk-SK" dirty="0"/>
              <a:t>2 PORADKYNE:</a:t>
            </a:r>
          </a:p>
          <a:p>
            <a:pPr lvl="2"/>
            <a:r>
              <a:rPr lang="sk-SK" dirty="0"/>
              <a:t>Mgr. Jana Lajošová</a:t>
            </a:r>
          </a:p>
          <a:p>
            <a:pPr lvl="2"/>
            <a:r>
              <a:rPr lang="sk-SK" dirty="0"/>
              <a:t>Mgr. Alena Húdeková</a:t>
            </a:r>
          </a:p>
          <a:p>
            <a:pPr lvl="2"/>
            <a:endParaRPr lang="sk-SK" dirty="0"/>
          </a:p>
          <a:p>
            <a:pPr lvl="1"/>
            <a:r>
              <a:rPr lang="sk-SK" dirty="0"/>
              <a:t>2 pedagógovia</a:t>
            </a:r>
          </a:p>
          <a:p>
            <a:pPr lvl="1"/>
            <a:r>
              <a:rPr lang="sk-SK" dirty="0"/>
              <a:t>10 pedagogičiek </a:t>
            </a:r>
            <a:endParaRPr lang="sk-SK" sz="22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6753AC-C56C-43C2-960B-B01CFB291B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1971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1ADB7-479C-49AF-BCD7-674889B95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ONLINE VZDELÁVANIE V OBLASTI OSOBNOSTNÉHO ROZVOJA – II.FÁZA</a:t>
            </a: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A23C2-0DC6-477B-A0BF-CA1FFB6CC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139766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800" b="1" dirty="0"/>
              <a:t>II. FÁZA – 66 PEDAGÓGOV ZO 4 ODBORNÝCH ŠKÔL</a:t>
            </a:r>
          </a:p>
          <a:p>
            <a:pPr marL="0" indent="0">
              <a:buNone/>
            </a:pPr>
            <a:r>
              <a:rPr lang="sk-SK" sz="2400" b="1" dirty="0"/>
              <a:t>2.2.2022 – 29.3.2022</a:t>
            </a:r>
          </a:p>
          <a:p>
            <a:r>
              <a:rPr lang="sk-SK" sz="2400" dirty="0"/>
              <a:t>23 pedagógov z OA MARTIN</a:t>
            </a:r>
          </a:p>
          <a:p>
            <a:r>
              <a:rPr lang="sk-SK" sz="2400" dirty="0"/>
              <a:t>9 pedagógov zo SOŠ OaS Martin</a:t>
            </a:r>
          </a:p>
          <a:p>
            <a:r>
              <a:rPr lang="sk-SK" sz="2400" dirty="0"/>
              <a:t>13 pedagógov z AVE ART Ostrava</a:t>
            </a:r>
          </a:p>
          <a:p>
            <a:r>
              <a:rPr lang="sk-SK" sz="2400" dirty="0"/>
              <a:t>21 pedagógov zo SPŠT Martin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88C5A3-1200-4476-8AEA-86FA472B56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2459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4B6F0-6BA6-4B7B-BBA8-312692ECD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ONLINE VZDELÁVANIE V OBLASTI OSOBNOSTNÉHO ROZVOJA – II. FÁZA</a:t>
            </a: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87D3C-52D6-4D13-8E82-C9A97DE50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/>
              <a:t>3 TÉMY VZDELÁVANIA – 3 ODBORNÉ LEKTORKY</a:t>
            </a:r>
          </a:p>
          <a:p>
            <a:endParaRPr lang="sk-SK" b="1" dirty="0"/>
          </a:p>
          <a:p>
            <a:r>
              <a:rPr lang="sk-SK" b="1" dirty="0"/>
              <a:t>Online platforma ZOOM</a:t>
            </a:r>
          </a:p>
          <a:p>
            <a:endParaRPr lang="sk-SK" b="1" dirty="0"/>
          </a:p>
          <a:p>
            <a:r>
              <a:rPr lang="sk-SK" b="1" dirty="0"/>
              <a:t>3 skupiny pedagógov (10-14) v rámci každej témy</a:t>
            </a:r>
          </a:p>
          <a:p>
            <a:endParaRPr lang="sk-SK" b="1" dirty="0"/>
          </a:p>
          <a:p>
            <a:r>
              <a:rPr lang="sk-SK" b="1" dirty="0"/>
              <a:t>Vzdelávanie popoludní 2 x 4 hodiny každá téma</a:t>
            </a:r>
          </a:p>
          <a:p>
            <a:endParaRPr lang="sk-SK" b="1" dirty="0"/>
          </a:p>
          <a:p>
            <a:endParaRPr lang="sk-SK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B7EA6B-2B2F-4787-B907-3B699C7F78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6383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4B6F0-6BA6-4B7B-BBA8-312692ECD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ONLINE VZDELÁVANIE V OBLASTI OSOBNOSTNÉHO ROZVOJA – II. FÁZA</a:t>
            </a: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87D3C-52D6-4D13-8E82-C9A97DE50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sk-SK" sz="2400" b="1" dirty="0"/>
              <a:t>Rozvoj kľúčových kompetencií učiteľa ako faktor duševného zdravia: </a:t>
            </a:r>
            <a:r>
              <a:rPr lang="sk-SK" sz="2400" b="1" dirty="0">
                <a:solidFill>
                  <a:srgbClr val="00B0F0"/>
                </a:solidFill>
              </a:rPr>
              <a:t>Ing. Mária Kubišová</a:t>
            </a:r>
          </a:p>
          <a:p>
            <a:pPr>
              <a:buFont typeface="+mj-lt"/>
              <a:buAutoNum type="arabicPeriod"/>
            </a:pPr>
            <a:endParaRPr lang="sk-SK" sz="2400" b="1" dirty="0"/>
          </a:p>
          <a:p>
            <a:r>
              <a:rPr lang="sk-SK" b="1" dirty="0"/>
              <a:t>Profesionalita učiteľa. </a:t>
            </a:r>
          </a:p>
          <a:p>
            <a:pPr lvl="1"/>
            <a:r>
              <a:rPr lang="sk-SK" b="1" dirty="0"/>
              <a:t>Zmeny, ktoré vplývajú na prácu učiteľa. </a:t>
            </a:r>
          </a:p>
          <a:p>
            <a:r>
              <a:rPr lang="sk-SK" b="1" dirty="0"/>
              <a:t>Osobnosť učiteľa </a:t>
            </a:r>
          </a:p>
          <a:p>
            <a:pPr lvl="1"/>
            <a:r>
              <a:rPr lang="sk-SK" b="1" dirty="0"/>
              <a:t>Poznanie individuality osobnosti Štruktúra a dynamika osobnosti. </a:t>
            </a:r>
          </a:p>
          <a:p>
            <a:pPr lvl="1"/>
            <a:r>
              <a:rPr lang="sk-SK" b="1" dirty="0"/>
              <a:t>Typológia osobnosti.  Pozorovanie - základná metóda pri poznávaní človeka. </a:t>
            </a:r>
          </a:p>
          <a:p>
            <a:endParaRPr lang="sk-SK" b="1" dirty="0"/>
          </a:p>
          <a:p>
            <a:endParaRPr lang="sk-SK" b="1" dirty="0"/>
          </a:p>
          <a:p>
            <a:endParaRPr lang="sk-SK" b="1" dirty="0"/>
          </a:p>
          <a:p>
            <a:endParaRPr lang="sk-SK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B7EA6B-2B2F-4787-B907-3B699C7F78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420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4B6F0-6BA6-4B7B-BBA8-312692ECD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ONLINE VZDELÁVANIE V OBLASTI OSOBNOSTNÉHO ROZVOJA – II. FÁZA</a:t>
            </a: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87D3C-52D6-4D13-8E82-C9A97DE50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+mj-lt"/>
              <a:buAutoNum type="arabicPeriod"/>
            </a:pPr>
            <a:r>
              <a:rPr lang="sk-SK" sz="2400" b="1" dirty="0"/>
              <a:t>Rozvoj kľúčových kompetencií učiteľa ako faktor duševného zdravia</a:t>
            </a:r>
            <a:endParaRPr lang="sk-SK" sz="2400" b="1" dirty="0">
              <a:solidFill>
                <a:srgbClr val="00B0F0"/>
              </a:solidFill>
            </a:endParaRPr>
          </a:p>
          <a:p>
            <a:pPr>
              <a:buFont typeface="+mj-lt"/>
              <a:buAutoNum type="arabicPeriod"/>
            </a:pPr>
            <a:endParaRPr lang="sk-SK" sz="2400" b="1" dirty="0"/>
          </a:p>
          <a:p>
            <a:r>
              <a:rPr lang="sk-SK" sz="2300" b="1" dirty="0"/>
              <a:t>Rozvoj osobnosti učiteľa</a:t>
            </a:r>
          </a:p>
          <a:p>
            <a:pPr lvl="1"/>
            <a:r>
              <a:rPr lang="sk-SK" sz="1800" b="1" dirty="0"/>
              <a:t>Chápanie kompetencií a kľúčových kompetencií z pohľadu Európskeho kvalifikačného rámca, celoživotného vzdelávania CŽV a trhu práce. </a:t>
            </a:r>
          </a:p>
          <a:p>
            <a:pPr lvl="1"/>
            <a:r>
              <a:rPr lang="sk-SK" sz="1800" b="1" dirty="0"/>
              <a:t>Analýza kľúčových kompetencií učiteľa. </a:t>
            </a:r>
          </a:p>
          <a:p>
            <a:r>
              <a:rPr lang="sk-SK" sz="2300" b="1" dirty="0"/>
              <a:t>Požiadavky na kľúčové kompetencie učiteľa v 21. storočí</a:t>
            </a:r>
          </a:p>
          <a:p>
            <a:pPr lvl="1"/>
            <a:r>
              <a:rPr lang="sk-SK" b="1" dirty="0"/>
              <a:t>Ako si rozvíjať a posilňovať vybrané  kľúčové kompetencie. </a:t>
            </a:r>
          </a:p>
          <a:p>
            <a:pPr lvl="1"/>
            <a:r>
              <a:rPr lang="sk-SK" b="1" dirty="0"/>
              <a:t>Kreatívne myslenie</a:t>
            </a:r>
          </a:p>
          <a:p>
            <a:pPr lvl="1"/>
            <a:r>
              <a:rPr lang="sk-SK" b="1" dirty="0"/>
              <a:t>Emocionálna inteligencia</a:t>
            </a:r>
          </a:p>
          <a:p>
            <a:pPr lvl="1"/>
            <a:r>
              <a:rPr lang="sk-SK" b="1" dirty="0"/>
              <a:t>Riešenie problémov</a:t>
            </a:r>
          </a:p>
          <a:p>
            <a:endParaRPr lang="sk-SK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B7EA6B-2B2F-4787-B907-3B699C7F78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7921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4B6F0-6BA6-4B7B-BBA8-312692ECD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ONLINE VZDELÁVANIE V OBLASTI OSOBNOSTNÉHO ROZVOJA – II. FÁZA</a:t>
            </a: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87D3C-52D6-4D13-8E82-C9A97DE50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966" y="1958570"/>
            <a:ext cx="8596668" cy="388077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sk-SK" sz="2400" b="1" dirty="0"/>
              <a:t>Pestovanie medziľudských vzťahov sako faktor duševného zdravia: </a:t>
            </a:r>
            <a:r>
              <a:rPr lang="sk-SK" sz="2400" b="1" dirty="0">
                <a:solidFill>
                  <a:srgbClr val="00B0F0"/>
                </a:solidFill>
              </a:rPr>
              <a:t>PhDr. Daniela Haragová</a:t>
            </a:r>
          </a:p>
          <a:p>
            <a:pPr>
              <a:buFont typeface="+mj-lt"/>
              <a:buAutoNum type="arabicPeriod" startAt="2"/>
            </a:pPr>
            <a:endParaRPr lang="sk-SK" sz="2400" b="1" dirty="0"/>
          </a:p>
          <a:p>
            <a:r>
              <a:rPr lang="sk-SK" sz="2300" b="1" dirty="0"/>
              <a:t>Komunikačno-vzťahová skladačka</a:t>
            </a:r>
          </a:p>
          <a:p>
            <a:pPr lvl="1"/>
            <a:r>
              <a:rPr lang="sk-SK" sz="1800" b="1" dirty="0"/>
              <a:t>Vnútorná komunikácia a vzťah k sebe</a:t>
            </a:r>
          </a:p>
          <a:p>
            <a:pPr lvl="1"/>
            <a:r>
              <a:rPr lang="sk-SK" sz="1800" b="1" dirty="0"/>
              <a:t>Náš autopilot či bludný kruh komunikácie a konania</a:t>
            </a:r>
          </a:p>
          <a:p>
            <a:pPr lvl="1"/>
            <a:r>
              <a:rPr lang="sk-SK" sz="1800" b="1" dirty="0"/>
              <a:t>Význam ovplyvňovania svojich myšlienok a kvalita života</a:t>
            </a:r>
          </a:p>
          <a:p>
            <a:r>
              <a:rPr lang="sk-SK" sz="2300" b="1" dirty="0"/>
              <a:t>Od seba k iným v zmysle pestovania si duševného zdravia</a:t>
            </a:r>
          </a:p>
          <a:p>
            <a:pPr lvl="1"/>
            <a:r>
              <a:rPr lang="sk-SK" b="1" dirty="0"/>
              <a:t>Vnútorné nastavenie ako východisko komunikácie s inými</a:t>
            </a:r>
          </a:p>
          <a:p>
            <a:pPr lvl="1"/>
            <a:r>
              <a:rPr lang="sk-SK" b="1" dirty="0"/>
              <a:t>Základné komunikačné štýly a správanie</a:t>
            </a:r>
          </a:p>
          <a:p>
            <a:pPr lvl="1"/>
            <a:r>
              <a:rPr lang="sk-SK" b="1" dirty="0"/>
              <a:t>Asertívna komunikácia a jej prínosy pre duševnú vyrovnanosť</a:t>
            </a:r>
          </a:p>
          <a:p>
            <a:pPr lvl="1"/>
            <a:endParaRPr lang="sk-SK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B7EA6B-2B2F-4787-B907-3B699C7F78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5618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4B6F0-6BA6-4B7B-BBA8-312692ECD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ONLINE VZDELÁVANIE V OBLASTI OSOBNOSTNÉHO ROZVOJA – II. FÁZA</a:t>
            </a: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87D3C-52D6-4D13-8E82-C9A97DE50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966" y="1958570"/>
            <a:ext cx="8596668" cy="388077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sk-SK" sz="2400" b="1" dirty="0"/>
              <a:t>Pestovanie medziľudských vzťahov sako faktor duševného zdravia</a:t>
            </a:r>
          </a:p>
          <a:p>
            <a:pPr>
              <a:buFont typeface="+mj-lt"/>
              <a:buAutoNum type="arabicPeriod" startAt="2"/>
            </a:pPr>
            <a:endParaRPr lang="sk-SK" sz="2400" b="1" dirty="0"/>
          </a:p>
          <a:p>
            <a:r>
              <a:rPr lang="sk-SK" sz="2300" b="1" dirty="0"/>
              <a:t>Vzťahy ako faktor duševného zdravia</a:t>
            </a:r>
          </a:p>
          <a:p>
            <a:pPr lvl="1"/>
            <a:r>
              <a:rPr lang="sk-SK" sz="1800" b="1" dirty="0"/>
              <a:t>Dávanie spätnej väzby v kontexte pestovania medziľudských vzťahov a vnútornej vyrovnanosti</a:t>
            </a:r>
          </a:p>
          <a:p>
            <a:pPr lvl="1"/>
            <a:r>
              <a:rPr lang="sk-SK" sz="1800" b="1" dirty="0"/>
              <a:t>Sila slov a medziľudské vzťahy</a:t>
            </a:r>
          </a:p>
          <a:p>
            <a:pPr lvl="1"/>
            <a:endParaRPr lang="sk-SK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B7EA6B-2B2F-4787-B907-3B699C7F78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7785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4B6F0-6BA6-4B7B-BBA8-312692ECD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ONLINE VZDELÁVANIE V OBLASTI OSOBNOSTNÉHO ROZVOJA – II. FÁZA</a:t>
            </a: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87D3C-52D6-4D13-8E82-C9A97DE50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966" y="1958570"/>
            <a:ext cx="8596668" cy="3880773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sk-SK" sz="2000" b="1" dirty="0"/>
              <a:t>Techniky a triky ako cesta k duševnej harmónii</a:t>
            </a:r>
          </a:p>
          <a:p>
            <a:pPr marL="0" indent="0">
              <a:buNone/>
            </a:pPr>
            <a:r>
              <a:rPr lang="sk-SK" sz="2000" b="1" dirty="0">
                <a:solidFill>
                  <a:srgbClr val="00B0F0"/>
                </a:solidFill>
              </a:rPr>
              <a:t>PhDr. Zuzana Kršková</a:t>
            </a:r>
          </a:p>
          <a:p>
            <a:pPr marL="0" indent="0">
              <a:buNone/>
            </a:pPr>
            <a:endParaRPr lang="sk-SK" sz="2000" b="1" dirty="0">
              <a:solidFill>
                <a:srgbClr val="00B0F0"/>
              </a:solidFill>
            </a:endParaRPr>
          </a:p>
          <a:p>
            <a:r>
              <a:rPr lang="sk-SK" sz="2000" b="1" dirty="0"/>
              <a:t>Záťažové situácie a stres</a:t>
            </a:r>
          </a:p>
          <a:p>
            <a:pPr lvl="1"/>
            <a:r>
              <a:rPr lang="sk-SK" b="1" dirty="0"/>
              <a:t>Čo je záťaž. Záťažové situácie a stresory v našom živote</a:t>
            </a:r>
          </a:p>
          <a:p>
            <a:pPr lvl="1"/>
            <a:r>
              <a:rPr lang="sk-SK" b="1" dirty="0"/>
              <a:t>Ako a prečo vzniká stres? Fyziologické, emocionálne a psychologické príznaky stresu </a:t>
            </a:r>
          </a:p>
          <a:p>
            <a:pPr lvl="1"/>
            <a:r>
              <a:rPr lang="sk-SK" b="1" dirty="0"/>
              <a:t>Efektívne a neefektívne spôsoby zvládania stresu.</a:t>
            </a:r>
          </a:p>
          <a:p>
            <a:pPr lvl="1"/>
            <a:r>
              <a:rPr lang="sk-SK" b="1" dirty="0"/>
              <a:t>Praktický nácvik zaujímavých metód a techník v 4 rovinách- fyzickej, duševnej, mentálnej a emocionálnej. </a:t>
            </a:r>
          </a:p>
          <a:p>
            <a:pPr lvl="1"/>
            <a:r>
              <a:rPr lang="sk-SK" b="1" dirty="0"/>
              <a:t>Tipy a triky ako sa ľahšie vyrovnať so stresom</a:t>
            </a:r>
          </a:p>
          <a:p>
            <a:pPr lvl="1"/>
            <a:endParaRPr lang="sk-SK" sz="1800" b="1" dirty="0"/>
          </a:p>
          <a:p>
            <a:pPr lvl="1"/>
            <a:endParaRPr lang="sk-SK" sz="1800" b="1" dirty="0"/>
          </a:p>
          <a:p>
            <a:pPr lvl="1"/>
            <a:endParaRPr lang="sk-SK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B7EA6B-2B2F-4787-B907-3B699C7F78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9829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4B6F0-6BA6-4B7B-BBA8-312692ECD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ONLINE VZDELÁVANIE V OBLASTI OSOBNOSTNÉHO ROZVOJA – II. FÁZA</a:t>
            </a: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87D3C-52D6-4D13-8E82-C9A97DE50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966" y="1958570"/>
            <a:ext cx="8596668" cy="388077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sk-SK" sz="2000" b="1" dirty="0"/>
              <a:t>Techniky a triky ako cesta k duševnej harmónii</a:t>
            </a:r>
          </a:p>
          <a:p>
            <a:pPr marL="0" indent="0">
              <a:buNone/>
            </a:pPr>
            <a:r>
              <a:rPr lang="sk-SK" sz="2000" b="1" dirty="0">
                <a:solidFill>
                  <a:srgbClr val="00B0F0"/>
                </a:solidFill>
              </a:rPr>
              <a:t>PhDr. Zuzana Kršková</a:t>
            </a:r>
          </a:p>
          <a:p>
            <a:pPr marL="0" indent="0">
              <a:buNone/>
            </a:pPr>
            <a:endParaRPr lang="sk-SK" sz="2000" b="1" dirty="0">
              <a:solidFill>
                <a:srgbClr val="00B0F0"/>
              </a:solidFill>
            </a:endParaRPr>
          </a:p>
          <a:p>
            <a:r>
              <a:rPr lang="sk-SK" sz="2000" b="1" dirty="0"/>
              <a:t>Psychohygiena a relaxačné techniky</a:t>
            </a:r>
          </a:p>
          <a:p>
            <a:pPr lvl="1"/>
            <a:r>
              <a:rPr lang="sk-SK" sz="1800" b="1" dirty="0"/>
              <a:t>Životná energia. Čo nám energiu uberá a ako oslabovať vplyvy „zlodejov“ energie na nás </a:t>
            </a:r>
          </a:p>
          <a:p>
            <a:pPr lvl="1"/>
            <a:r>
              <a:rPr lang="sk-SK" sz="1800" b="1" dirty="0"/>
              <a:t>Zdravie a faktory zdravia</a:t>
            </a:r>
          </a:p>
          <a:p>
            <a:pPr lvl="1"/>
            <a:r>
              <a:rPr lang="sk-SK" sz="1800" b="1" dirty="0"/>
              <a:t>Podstata a význam psychohygieny</a:t>
            </a:r>
          </a:p>
          <a:p>
            <a:pPr lvl="1"/>
            <a:r>
              <a:rPr lang="sk-SK" sz="1800" b="1" dirty="0"/>
              <a:t>Praktický nácvik techník a postupov na pozitívne ovplyvňovanie svojho duševného zdravia a kvality života</a:t>
            </a:r>
          </a:p>
          <a:p>
            <a:pPr lvl="1"/>
            <a:endParaRPr lang="sk-SK" sz="1800" b="1" dirty="0"/>
          </a:p>
          <a:p>
            <a:pPr lvl="1"/>
            <a:endParaRPr lang="sk-SK" sz="1800" b="1" dirty="0"/>
          </a:p>
          <a:p>
            <a:pPr lvl="1"/>
            <a:endParaRPr lang="sk-SK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B7EA6B-2B2F-4787-B907-3B699C7F78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8280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1ADB7-479C-49AF-BCD7-674889B95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ONLINE VZDELÁVANIE V OBLASTI OSOBNOSTNÉHO ROZVOJA - II.FÁZA</a:t>
            </a: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A23C2-0DC6-477B-A0BF-CA1FFB6CC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139766" cy="3880773"/>
          </a:xfrm>
        </p:spPr>
        <p:txBody>
          <a:bodyPr>
            <a:normAutofit/>
          </a:bodyPr>
          <a:lstStyle/>
          <a:p>
            <a:r>
              <a:rPr lang="sk-SK" sz="2800" b="1" dirty="0"/>
              <a:t>INDIVIDUÁLNE PORADENSTVO</a:t>
            </a:r>
          </a:p>
          <a:p>
            <a:pPr lvl="1"/>
            <a:r>
              <a:rPr lang="sk-SK" dirty="0"/>
              <a:t>1 hodina poradenstva</a:t>
            </a:r>
          </a:p>
          <a:p>
            <a:pPr lvl="1"/>
            <a:r>
              <a:rPr lang="sk-SK" dirty="0"/>
              <a:t>2 PORADKYNE:</a:t>
            </a:r>
          </a:p>
          <a:p>
            <a:pPr lvl="2"/>
            <a:r>
              <a:rPr lang="sk-SK" dirty="0"/>
              <a:t>Mgr. Jana Lajošová</a:t>
            </a:r>
          </a:p>
          <a:p>
            <a:pPr lvl="2"/>
            <a:r>
              <a:rPr lang="sk-SK" dirty="0"/>
              <a:t>Mgr. Alena Húdeková</a:t>
            </a:r>
          </a:p>
          <a:p>
            <a:pPr lvl="2"/>
            <a:endParaRPr lang="sk-SK" dirty="0"/>
          </a:p>
          <a:p>
            <a:pPr lvl="1"/>
            <a:r>
              <a:rPr lang="sk-SK" dirty="0"/>
              <a:t>K dispozícii 36 hodín</a:t>
            </a:r>
          </a:p>
          <a:p>
            <a:pPr lvl="1"/>
            <a:r>
              <a:rPr lang="sk-SK" dirty="0"/>
              <a:t>6 pedagogičiek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6753AC-C56C-43C2-960B-B01CFB291B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192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EB6AC4F-30D3-4C4C-949A-5240E2DD4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Zapojené školy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61BC2FD-2BE4-4A01-AC55-541CC27D77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9243"/>
              </p:ext>
            </p:extLst>
          </p:nvPr>
        </p:nvGraphicFramePr>
        <p:xfrm>
          <a:off x="685800" y="1697566"/>
          <a:ext cx="8508999" cy="3623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6333">
                  <a:extLst>
                    <a:ext uri="{9D8B030D-6E8A-4147-A177-3AD203B41FA5}">
                      <a16:colId xmlns:a16="http://schemas.microsoft.com/office/drawing/2014/main" val="948947324"/>
                    </a:ext>
                  </a:extLst>
                </a:gridCol>
                <a:gridCol w="2836333">
                  <a:extLst>
                    <a:ext uri="{9D8B030D-6E8A-4147-A177-3AD203B41FA5}">
                      <a16:colId xmlns:a16="http://schemas.microsoft.com/office/drawing/2014/main" val="3616188049"/>
                    </a:ext>
                  </a:extLst>
                </a:gridCol>
                <a:gridCol w="2836333">
                  <a:extLst>
                    <a:ext uri="{9D8B030D-6E8A-4147-A177-3AD203B41FA5}">
                      <a16:colId xmlns:a16="http://schemas.microsoft.com/office/drawing/2014/main" val="1629629063"/>
                    </a:ext>
                  </a:extLst>
                </a:gridCol>
              </a:tblGrid>
              <a:tr h="1464284">
                <a:tc>
                  <a:txBody>
                    <a:bodyPr/>
                    <a:lstStyle/>
                    <a:p>
                      <a:pPr algn="ctr"/>
                      <a:r>
                        <a:rPr lang="sk-SK" sz="2400" dirty="0"/>
                        <a:t>Stredná odborná škola obchodu a služieb Martin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400" dirty="0"/>
                        <a:t>Stredná priemyselná škola technická Martin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400" dirty="0"/>
                        <a:t>Obchodná akadémia Martin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3245349"/>
                  </a:ext>
                </a:extLst>
              </a:tr>
              <a:tr h="1619586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92837"/>
                  </a:ext>
                </a:extLst>
              </a:tr>
              <a:tr h="539862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1723604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0EE17BB1-061F-49C0-8904-3919E7678D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772E335-4BE4-4622-8ADE-6D33F4896B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1763" y="3187700"/>
            <a:ext cx="2004529" cy="158547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E85C65B-50DD-4C64-968B-46A5B27C4F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5761" y="3187700"/>
            <a:ext cx="1230443" cy="159695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C54B3EB-3D72-4DBF-9D5E-48FA0F38CF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198" y="3187700"/>
            <a:ext cx="2600959" cy="158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7919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6CC86-ACD1-4CD9-A99A-97B60466A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SPÄTNÁ VÄZBA OD PEDAGÓGOV</a:t>
            </a:r>
          </a:p>
        </p:txBody>
      </p:sp>
      <p:pic>
        <p:nvPicPr>
          <p:cNvPr id="6" name="Content Placeholder 5" descr="Graf odpovedí z Formulárov. Názov otázky: Jak celkově hodnotíte online vzdělávaní?. Počet odpovedí: 47 odpovedí.">
            <a:extLst>
              <a:ext uri="{FF2B5EF4-FFF2-40B4-BE49-F238E27FC236}">
                <a16:creationId xmlns:a16="http://schemas.microsoft.com/office/drawing/2014/main" id="{E75D2D57-30AC-444C-B84C-40A6C16AC74E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442" y="1650226"/>
            <a:ext cx="8035684" cy="3687318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 contourW="6350">
            <a:contourClr>
              <a:schemeClr val="bg1">
                <a:lumMod val="50000"/>
              </a:schemeClr>
            </a:contourClr>
          </a:sp3d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7EE411C-827B-4753-87BF-CB4E2EDC96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7731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3D6DE-36F1-4F57-A48B-22C82A03F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SPÄTNÁ VÄZBA OD PEDAGÓGOV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17A705-A1B4-4807-8CAA-FA63E3597B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  <p:pic>
        <p:nvPicPr>
          <p:cNvPr id="11" name="Content Placeholder 10" descr="C:\Users\zuzan\AppData\Local\Microsoft\Windows\INetCache\Content.MSO\644568E7.tmp">
            <a:extLst>
              <a:ext uri="{FF2B5EF4-FFF2-40B4-BE49-F238E27FC236}">
                <a16:creationId xmlns:a16="http://schemas.microsoft.com/office/drawing/2014/main" id="{D1C53A7D-B52E-4322-B5A1-3101DC23D26C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08" y="1626782"/>
            <a:ext cx="8048847" cy="3795823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 contourW="6350">
            <a:extrusionClr>
              <a:schemeClr val="tx1"/>
            </a:extrusionClr>
            <a:contourClr>
              <a:schemeClr val="bg1">
                <a:lumMod val="50000"/>
              </a:schemeClr>
            </a:contourClr>
          </a:sp3d>
        </p:spPr>
      </p:pic>
    </p:spTree>
    <p:extLst>
      <p:ext uri="{BB962C8B-B14F-4D97-AF65-F5344CB8AC3E}">
        <p14:creationId xmlns:p14="http://schemas.microsoft.com/office/powerpoint/2010/main" val="36534692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4F613-5188-4BA5-AA96-A47C9E6FC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SPÄTNÁ VÄZBA OD PEDAGÓGOV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AFBACFF-EC55-4C3C-8891-EC9A5978B5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0935430"/>
              </p:ext>
            </p:extLst>
          </p:nvPr>
        </p:nvGraphicFramePr>
        <p:xfrm>
          <a:off x="677863" y="1724653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29DEA106-CE92-4FFC-AA43-1B806DEB90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9583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B049B-D33B-4B35-B0C8-7A82B6654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SPÄTNÁ VÄZBA OD PEDAGÓGOV</a:t>
            </a:r>
          </a:p>
        </p:txBody>
      </p:sp>
      <p:pic>
        <p:nvPicPr>
          <p:cNvPr id="4" name="Content Placeholder 3" descr="C:\Users\zuzan\AppData\Local\Microsoft\Windows\INetCache\Content.MSO\D726AA8D.tmp">
            <a:extLst>
              <a:ext uri="{FF2B5EF4-FFF2-40B4-BE49-F238E27FC236}">
                <a16:creationId xmlns:a16="http://schemas.microsoft.com/office/drawing/2014/main" id="{FACB78E4-6E96-4C0F-88D8-9CC2A61923A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646" y="1701208"/>
            <a:ext cx="7538484" cy="3519377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 contourW="6350">
            <a:contourClr>
              <a:schemeClr val="bg1">
                <a:lumMod val="50000"/>
              </a:schemeClr>
            </a:contourClr>
          </a:sp3d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356581D-15D3-4D05-BE5F-4B0FA4102E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0307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FF1DA-6088-4F3B-9AD2-0300C1A7F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SPÄTNÁ VÄZBA OD PEDAGÓGOV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4520A83-B27A-4C1F-9E10-8C8717C8A3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7091676"/>
              </p:ext>
            </p:extLst>
          </p:nvPr>
        </p:nvGraphicFramePr>
        <p:xfrm>
          <a:off x="709761" y="1607695"/>
          <a:ext cx="8498034" cy="3942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CBBF9985-0615-42AF-8137-653B0630DB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8373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C9C95-F6B3-4441-ADDA-9FC927E30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SPÄTNÁ VÄZBA OD PEDAGÓGOV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E8EF2F-995A-431D-BFC6-EBFFF977E0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  <p:pic>
        <p:nvPicPr>
          <p:cNvPr id="8" name="Content Placeholder 7" descr="C:\Users\zuzan\AppData\Local\Microsoft\Windows\INetCache\Content.MSO\E7C2A923.tmp">
            <a:extLst>
              <a:ext uri="{FF2B5EF4-FFF2-40B4-BE49-F238E27FC236}">
                <a16:creationId xmlns:a16="http://schemas.microsoft.com/office/drawing/2014/main" id="{7D1FD93B-B60B-4DE9-9FD7-82B34C2E6127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382" y="1765005"/>
            <a:ext cx="7139980" cy="3703811"/>
          </a:xfrm>
          <a:prstGeom prst="rect">
            <a:avLst/>
          </a:prstGeom>
          <a:noFill/>
          <a:ln>
            <a:noFill/>
          </a:ln>
          <a:effectLst>
            <a:softEdge rad="12700"/>
          </a:effectLst>
          <a:scene3d>
            <a:camera prst="orthographicFront"/>
            <a:lightRig rig="threePt" dir="t"/>
          </a:scene3d>
          <a:sp3d contourW="6350">
            <a:bevelT w="0" h="0"/>
            <a:bevelB w="0" h="0"/>
            <a:contourClr>
              <a:schemeClr val="bg1">
                <a:lumMod val="50000"/>
              </a:schemeClr>
            </a:contourClr>
          </a:sp3d>
        </p:spPr>
      </p:pic>
    </p:spTree>
    <p:extLst>
      <p:ext uri="{BB962C8B-B14F-4D97-AF65-F5344CB8AC3E}">
        <p14:creationId xmlns:p14="http://schemas.microsoft.com/office/powerpoint/2010/main" val="21834281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1E520-86AB-48D6-A8D4-F7955D545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SPÄTNÁ VÄZBA OD PEDAGÓGOV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B0FCF9-9EBB-44B7-9346-EE75B2878C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35FC0CB-D7E3-49B9-AB75-6FAF34CB73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5595476"/>
              </p:ext>
            </p:extLst>
          </p:nvPr>
        </p:nvGraphicFramePr>
        <p:xfrm>
          <a:off x="699128" y="1628960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2464715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22A0C-E9AE-40E5-8B10-CEC41C630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2700867"/>
            <a:ext cx="8977028" cy="1826581"/>
          </a:xfrm>
        </p:spPr>
        <p:txBody>
          <a:bodyPr/>
          <a:lstStyle/>
          <a:p>
            <a:r>
              <a:rPr lang="sk-SK" dirty="0"/>
              <a:t>NEFORMÁLNE VZDELÁVANIE UČITEĽOV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161876-CD28-4781-B61C-61813F9F61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AKTUÁLNY STAV V SLOVENSKEJ REPUBLIKE A ČESKEJ REPUBLIKE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121C8E-F92D-4E15-B09A-D90B588103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5204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9EFB1-7458-41A1-B47F-F457B0FB0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2700867"/>
            <a:ext cx="8945130" cy="1826581"/>
          </a:xfrm>
        </p:spPr>
        <p:txBody>
          <a:bodyPr/>
          <a:lstStyle/>
          <a:p>
            <a:r>
              <a:rPr lang="sk-SK" dirty="0"/>
              <a:t>ONLINE PLATFORMA UCITELBEZSTRESU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381C02-151A-42C2-B278-42980B901B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E8D624-059A-4803-8FBA-77D96A1667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06338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79C4A-9C9C-4495-9C26-7FEC5F16C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ONLINE PLATFORMA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0C964E-DA39-47F5-9473-2FAFD39B94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>
              <a:hlinkClick r:id="rId2"/>
            </a:endParaRPr>
          </a:p>
          <a:p>
            <a:endParaRPr lang="sk-SK" dirty="0">
              <a:hlinkClick r:id="rId2"/>
            </a:endParaRPr>
          </a:p>
          <a:p>
            <a:endParaRPr lang="sk-SK" dirty="0">
              <a:hlinkClick r:id="rId2"/>
            </a:endParaRPr>
          </a:p>
          <a:p>
            <a:endParaRPr lang="sk-SK" dirty="0">
              <a:hlinkClick r:id="rId2"/>
            </a:endParaRPr>
          </a:p>
          <a:p>
            <a:endParaRPr lang="sk-SK" dirty="0">
              <a:hlinkClick r:id="rId2"/>
            </a:endParaRPr>
          </a:p>
          <a:p>
            <a:endParaRPr lang="sk-SK" dirty="0">
              <a:hlinkClick r:id="rId2"/>
            </a:endParaRPr>
          </a:p>
          <a:p>
            <a:endParaRPr lang="sk-SK" dirty="0">
              <a:hlinkClick r:id="rId2"/>
            </a:endParaRPr>
          </a:p>
          <a:p>
            <a:endParaRPr lang="sk-SK" dirty="0">
              <a:hlinkClick r:id="rId2"/>
            </a:endParaRPr>
          </a:p>
          <a:p>
            <a:endParaRPr lang="sk-SK" dirty="0">
              <a:hlinkClick r:id="rId2"/>
            </a:endParaRPr>
          </a:p>
          <a:p>
            <a:endParaRPr lang="sk-SK" dirty="0">
              <a:hlinkClick r:id="rId2"/>
            </a:endParaRPr>
          </a:p>
          <a:p>
            <a:endParaRPr lang="sk-SK" dirty="0">
              <a:hlinkClick r:id="rId2"/>
            </a:endParaRPr>
          </a:p>
          <a:p>
            <a:endParaRPr lang="sk-SK" dirty="0">
              <a:hlinkClick r:id="rId2"/>
            </a:endParaRPr>
          </a:p>
          <a:p>
            <a:r>
              <a:rPr lang="sk-SK" dirty="0">
                <a:hlinkClick r:id="rId2"/>
              </a:rPr>
              <a:t>WWW.UCITELBEZSTRESU.SK</a:t>
            </a:r>
            <a:endParaRPr lang="sk-SK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27C70E15-CB50-48B3-A098-B20866529D8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832610" y="3689499"/>
            <a:ext cx="3414247" cy="1002192"/>
          </a:xfr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089E2F-D7A7-4DDF-B5CC-E7791713BB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k-SK" dirty="0">
                <a:hlinkClick r:id="rId4"/>
              </a:rPr>
              <a:t>WWW.UCITELBEZSTRESU.CZ</a:t>
            </a:r>
            <a:endParaRPr lang="sk-SK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FED5B9DE-F25B-4BB2-A71B-C9345FC44522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5"/>
          <a:stretch>
            <a:fillRect/>
          </a:stretch>
        </p:blipFill>
        <p:spPr>
          <a:xfrm>
            <a:off x="5904866" y="3721393"/>
            <a:ext cx="3370949" cy="989482"/>
          </a:xfr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F792D0E-660C-4B40-BE2B-74C4EB96E0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128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4F525-2FD6-4FC2-BE70-0CB4A900B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CIELE PROJEKTU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4DE65-6449-4221-B6D0-9AF17DCF1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sz="2800" b="1" i="1" dirty="0"/>
              <a:t>Zvýšenie osobnostných zručností a získanie praktických poznatkov pre osobný rozvoj pedagógov</a:t>
            </a:r>
          </a:p>
          <a:p>
            <a:pPr lvl="1"/>
            <a:endParaRPr lang="sk-SK" sz="2200" dirty="0"/>
          </a:p>
          <a:p>
            <a:endParaRPr lang="sk-SK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02CD9C-0BC6-426B-9DDB-4372B67532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19768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5526E-51B9-4CAB-B13E-1E8E251CF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ONLINE PLATFORMA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78D79D1-AAF7-4557-ACD8-6125195187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0184" y="1303471"/>
            <a:ext cx="9005444" cy="427072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6079D56-A526-4ACA-9985-74B53ACC19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9568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0EB66-02C6-4BEC-B746-AFF32659F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ONLINE PLATFORMA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81D2D-D639-4E30-B1DD-39C917F87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434" y="1639889"/>
            <a:ext cx="8596668" cy="3880773"/>
          </a:xfrm>
        </p:spPr>
        <p:txBody>
          <a:bodyPr/>
          <a:lstStyle/>
          <a:p>
            <a:r>
              <a:rPr lang="sk-SK" sz="2400" dirty="0"/>
              <a:t>PRÍBEHY UČITEĽOV S KOMENTÁROM ODBORNÍKA</a:t>
            </a:r>
          </a:p>
          <a:p>
            <a:endParaRPr lang="sk-SK" sz="2400" dirty="0"/>
          </a:p>
          <a:p>
            <a:r>
              <a:rPr lang="sk-SK" sz="2400" dirty="0"/>
              <a:t>ČLÁNKY TÝKAJÚCE SA DUŠEVNÉHO ZDRAVIA</a:t>
            </a:r>
          </a:p>
          <a:p>
            <a:endParaRPr lang="sk-SK" sz="2400" dirty="0"/>
          </a:p>
          <a:p>
            <a:r>
              <a:rPr lang="sk-SK" sz="2400" dirty="0"/>
              <a:t>INFORMÁCIE PRE PEDAGÓGOV: </a:t>
            </a:r>
          </a:p>
          <a:p>
            <a:pPr lvl="1"/>
            <a:r>
              <a:rPr lang="sk-SK" sz="2000" dirty="0"/>
              <a:t>CHCEM SA UDRŽAŤ V DUŠEVNEJ POHODE</a:t>
            </a:r>
          </a:p>
          <a:p>
            <a:pPr lvl="1"/>
            <a:r>
              <a:rPr lang="sk-SK" sz="2000" dirty="0"/>
              <a:t>KEĎ MÁM PROBLÉM,</a:t>
            </a:r>
          </a:p>
          <a:p>
            <a:pPr lvl="1"/>
            <a:r>
              <a:rPr lang="sk-SK" sz="2000" dirty="0"/>
              <a:t> POZNÁM OSOBU, KTORÁ MÁ PROBMÉM</a:t>
            </a:r>
          </a:p>
          <a:p>
            <a:endParaRPr lang="sk-SK" dirty="0"/>
          </a:p>
          <a:p>
            <a:endParaRPr lang="sk-SK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F5F570-4E75-4415-B2BE-CB4E377D86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60822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0EB66-02C6-4BEC-B746-AFF32659F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ONLINE PLATFORMA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81D2D-D639-4E30-B1DD-39C917F87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01" y="1437575"/>
            <a:ext cx="8596668" cy="4133885"/>
          </a:xfrm>
        </p:spPr>
        <p:txBody>
          <a:bodyPr>
            <a:normAutofit lnSpcReduction="10000"/>
          </a:bodyPr>
          <a:lstStyle/>
          <a:p>
            <a:r>
              <a:rPr lang="sk-SK" b="1" dirty="0"/>
              <a:t>LEKÁRNIČKA 1. POMOCI</a:t>
            </a:r>
          </a:p>
          <a:p>
            <a:endParaRPr lang="sk-SK" dirty="0"/>
          </a:p>
          <a:p>
            <a:r>
              <a:rPr lang="sk-SK" dirty="0"/>
              <a:t>INFORMÁCIE O STRÁNKACH ORGANIZÁCIÍ VENUJÚCICH SA DUŠEVNÉMU ZDRAVIU</a:t>
            </a:r>
          </a:p>
          <a:p>
            <a:endParaRPr lang="sk-SK" dirty="0"/>
          </a:p>
          <a:p>
            <a:r>
              <a:rPr lang="sk-SK" dirty="0"/>
              <a:t>KONTAKTY NA LINKY POMOCI</a:t>
            </a:r>
          </a:p>
          <a:p>
            <a:endParaRPr lang="sk-SK" dirty="0"/>
          </a:p>
          <a:p>
            <a:r>
              <a:rPr lang="sk-SK" dirty="0"/>
              <a:t>ODPORÚČANIA NA LITERATÚRU K DANEJ TÉME</a:t>
            </a:r>
          </a:p>
          <a:p>
            <a:endParaRPr lang="sk-SK" dirty="0"/>
          </a:p>
          <a:p>
            <a:r>
              <a:rPr lang="sk-SK" dirty="0"/>
              <a:t>ZAUJÍMAVÉ VIDEÁ NA TÉMU DUŠEVNÉHO ZDRAVIA</a:t>
            </a:r>
          </a:p>
          <a:p>
            <a:endParaRPr lang="sk-SK" dirty="0"/>
          </a:p>
          <a:p>
            <a:r>
              <a:rPr lang="sk-SK" dirty="0"/>
              <a:t>PRAVIDELNÉ ONLINE STRETNUTIA PEDAGÓGOV</a:t>
            </a:r>
          </a:p>
          <a:p>
            <a:endParaRPr lang="sk-SK" dirty="0"/>
          </a:p>
          <a:p>
            <a:pPr marL="0" indent="0">
              <a:buNone/>
            </a:pPr>
            <a:endParaRPr lang="sk-SK" dirty="0"/>
          </a:p>
          <a:p>
            <a:endParaRPr lang="sk-SK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62D069-17C1-46D4-80A3-805FF932F9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27218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6B2D0-CB65-458E-9CA6-6A7FEFB37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FB SKUPINA </a:t>
            </a:r>
            <a:br>
              <a:rPr lang="sk-SK" dirty="0"/>
            </a:br>
            <a:r>
              <a:rPr lang="sk-SK" b="1" dirty="0"/>
              <a:t>UCITELBEZSTRESU CZSK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F189C-FE54-425D-8CB3-F952404E2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55801"/>
            <a:ext cx="8596668" cy="4085562"/>
          </a:xfrm>
        </p:spPr>
        <p:txBody>
          <a:bodyPr>
            <a:normAutofit lnSpcReduction="10000"/>
          </a:bodyPr>
          <a:lstStyle/>
          <a:p>
            <a:r>
              <a:rPr lang="sk-SK" sz="2400" dirty="0"/>
              <a:t>UZATVORENÁ SKUPINA PRE:</a:t>
            </a:r>
          </a:p>
          <a:p>
            <a:pPr lvl="1"/>
            <a:r>
              <a:rPr lang="sk-SK" sz="2000" b="1" dirty="0"/>
              <a:t>PEDAGÓGOV A ODBORNÍKOV </a:t>
            </a:r>
            <a:r>
              <a:rPr lang="sk-SK" sz="2000" dirty="0"/>
              <a:t>– LEKTOROV, PORADCOV A PSYCHOLÓGOV</a:t>
            </a:r>
          </a:p>
          <a:p>
            <a:pPr lvl="1"/>
            <a:endParaRPr lang="sk-SK" sz="2000" dirty="0"/>
          </a:p>
          <a:p>
            <a:pPr lvl="1"/>
            <a:r>
              <a:rPr lang="sk-SK" sz="2000" dirty="0"/>
              <a:t>ZDIEĽANIE ZAUJÍMAVÝCH INFORMÁCIÍ, ČLÁNKOV, TIPOV</a:t>
            </a:r>
          </a:p>
          <a:p>
            <a:pPr lvl="1"/>
            <a:endParaRPr lang="sk-SK" sz="2000" dirty="0"/>
          </a:p>
          <a:p>
            <a:pPr lvl="1"/>
            <a:r>
              <a:rPr lang="sk-SK" sz="2000" dirty="0"/>
              <a:t>ZDIEĽANIE PRÍKLADOV DOBREJ PRAXE</a:t>
            </a:r>
          </a:p>
          <a:p>
            <a:pPr lvl="1"/>
            <a:endParaRPr lang="sk-SK" sz="2000" dirty="0"/>
          </a:p>
          <a:p>
            <a:pPr lvl="1"/>
            <a:r>
              <a:rPr lang="sk-SK" sz="2000" dirty="0"/>
              <a:t>INFORMOVANIE O PLÁNOVANÝCH STRETNUTIACH, VZDELÁVANÍ A POD. </a:t>
            </a:r>
          </a:p>
          <a:p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54632F-5930-4FCB-B215-B57F40CFF7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62609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9390-754B-45D9-8E7E-B7E36708E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UDRŽATEĽNOSŤ PROJEKTU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195D64-E590-4016-81CA-C7425D7B3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DISKUSIA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439B69-618B-4FFA-8858-4919B757F7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02038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54DBF-894B-4E3C-9326-B4FB7FD43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ĎAKUJEME ZA POZORNOSŤ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FD582C-4807-4096-A434-6A99B9AE5C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C923A3-6042-4F8F-8634-A8E1F8416E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162" y="0"/>
            <a:ext cx="6467475" cy="11811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01F8546-22A1-4C30-AAE2-527C4F72C0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1900" y="5898662"/>
            <a:ext cx="6235700" cy="959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560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9B84C-4C5F-4C01-A4C9-1096B0BB5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CIELE PROJEKTU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BC64D-C621-41AB-93C9-898ECA211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k-SK" sz="2800" b="1" i="1" dirty="0"/>
              <a:t>Vytvorenie online platformy pre pedagógov ako miesta pre výmenu skúseností, zdieľanie dobrej praxe, vzájomnej motivácie a spoločného hľadania spôsobov v rámci riešenia problémov, s ktorými sa stretávajú v rámci svojej praxe na školách</a:t>
            </a:r>
            <a:endParaRPr lang="sk-SK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0471B3-ED0A-4F82-955E-5D0E0B027C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187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FD29D-1607-455D-9A1D-0C9767D0E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PRIEBEH PROJEKTU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1EE0F-2641-4BEE-9834-8B37467446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252900-860A-4932-9166-AB448B518B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57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1ADB7-479C-49AF-BCD7-674889B95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ANONYMNÝ ELEKTRONICKÝ DOTAZNÍKOVÝ PRIESKUM</a:t>
            </a: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A23C2-0DC6-477B-A0BF-CA1FFB6CC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599" y="1958571"/>
            <a:ext cx="9139766" cy="3880773"/>
          </a:xfrm>
        </p:spPr>
        <p:txBody>
          <a:bodyPr>
            <a:normAutofit/>
          </a:bodyPr>
          <a:lstStyle/>
          <a:p>
            <a:r>
              <a:rPr lang="sk-SK" sz="2800" dirty="0"/>
              <a:t>Cieľom prieskumu bolo zmapovať potreby a požiadavky sebarozvoja a vzdelávania pedagogických a odborných zamestnancov praktickými a zážitkovými spôsobmi. </a:t>
            </a:r>
          </a:p>
          <a:p>
            <a:r>
              <a:rPr lang="sk-SK" sz="2400" dirty="0"/>
              <a:t>Dotazník bol rozdelený do troch sekcií: </a:t>
            </a:r>
          </a:p>
          <a:p>
            <a:pPr lvl="1"/>
            <a:r>
              <a:rPr lang="sk-SK" sz="2200" dirty="0"/>
              <a:t>1. Sekcia: Základné údaje </a:t>
            </a:r>
          </a:p>
          <a:p>
            <a:pPr lvl="1"/>
            <a:r>
              <a:rPr lang="sk-SK" sz="2200" dirty="0"/>
              <a:t>2. Sekcia: Otázky ku kompetenciám a vzdelávaniu </a:t>
            </a:r>
          </a:p>
          <a:p>
            <a:pPr lvl="1"/>
            <a:r>
              <a:rPr lang="sk-SK" sz="2200" dirty="0"/>
              <a:t>3. Sekcia: Otázky k online platforme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E54BF7-352A-4140-AD5E-AB9BAD444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501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30AD4-6A70-4DDB-B0C8-19101408C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VÝSTUPY Z PRIESKUMU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DC8281-D572-4124-AC96-4AF7705D26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sz="3200" dirty="0"/>
              <a:t>69 PEDAGÓGOV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F8F706-1090-47F8-B939-A7BC36B122A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k-SK" sz="2100" dirty="0"/>
              <a:t>53 pedagógov a pedagogičiek zo SLOVENSKEJ REPUBLIKY</a:t>
            </a:r>
          </a:p>
          <a:p>
            <a:endParaRPr lang="sk-SK" sz="2100" dirty="0"/>
          </a:p>
          <a:p>
            <a:r>
              <a:rPr lang="sk-SK" sz="2100" dirty="0"/>
              <a:t>16 pedagógov a pedagogičiek z ČESKEJ REPUBLIKY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FE2C3C-4B65-45A3-AEB2-A629281678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3B5BA0-7000-4BC3-89F8-199AC9934E8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sk-SK" sz="2100" dirty="0"/>
              <a:t>52 pedagogičiek</a:t>
            </a:r>
          </a:p>
          <a:p>
            <a:endParaRPr lang="sk-SK" sz="2100" dirty="0"/>
          </a:p>
          <a:p>
            <a:endParaRPr lang="sk-SK" sz="2100" dirty="0"/>
          </a:p>
          <a:p>
            <a:r>
              <a:rPr lang="sk-SK" sz="2100" dirty="0"/>
              <a:t>17 pedagógov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C046E9-1B79-40FE-A8BF-DDAD4D6DE5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288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42B1E-A256-40CF-952E-9B355928F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VÝSTUPY Z PRIESKUMU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1ACF8C-07A3-4B14-9C83-92B3C20AA3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62" y="5880100"/>
            <a:ext cx="6467475" cy="1181100"/>
          </a:xfrm>
          <a:prstGeom prst="rect">
            <a:avLst/>
          </a:prstGeom>
        </p:spPr>
      </p:pic>
      <p:graphicFrame>
        <p:nvGraphicFramePr>
          <p:cNvPr id="5" name="Graf 13">
            <a:extLst>
              <a:ext uri="{FF2B5EF4-FFF2-40B4-BE49-F238E27FC236}">
                <a16:creationId xmlns:a16="http://schemas.microsoft.com/office/drawing/2014/main" id="{E66B8806-6303-46D3-8E18-0B1C958124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7421294"/>
              </p:ext>
            </p:extLst>
          </p:nvPr>
        </p:nvGraphicFramePr>
        <p:xfrm>
          <a:off x="627063" y="17668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D54D844-DC89-47F0-B911-6E7F6152C9DB}"/>
              </a:ext>
            </a:extLst>
          </p:cNvPr>
          <p:cNvSpPr txBox="1"/>
          <p:nvPr/>
        </p:nvSpPr>
        <p:spPr>
          <a:xfrm>
            <a:off x="671119" y="1375794"/>
            <a:ext cx="923627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b="1" dirty="0"/>
              <a:t>Ktoré kľúčové kompetencie sú podľa Vás pre pedagóga v dnešnej dobe najdôležitejšie?</a:t>
            </a:r>
            <a:endParaRPr lang="sk-SK" sz="16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8515839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Override1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374</TotalTime>
  <Words>1393</Words>
  <Application>Microsoft Office PowerPoint</Application>
  <PresentationFormat>Širokoúhlá obrazovka</PresentationFormat>
  <Paragraphs>278</Paragraphs>
  <Slides>45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45</vt:i4>
      </vt:variant>
    </vt:vector>
  </HeadingPairs>
  <TitlesOfParts>
    <vt:vector size="49" baseType="lpstr">
      <vt:lpstr>Arial</vt:lpstr>
      <vt:lpstr>Trebuchet MS</vt:lpstr>
      <vt:lpstr>Wingdings 3</vt:lpstr>
      <vt:lpstr>Facet</vt:lpstr>
      <vt:lpstr>AKO SI ZACHOVAŤ DUŠEVNÉ ZDRAVIE V ŠKOLÁCH  21. STOROČIA </vt:lpstr>
      <vt:lpstr>HLAVNÍ PARTNERI</vt:lpstr>
      <vt:lpstr>Zapojené školy</vt:lpstr>
      <vt:lpstr>CIELE PROJEKTU</vt:lpstr>
      <vt:lpstr>CIELE PROJEKTU</vt:lpstr>
      <vt:lpstr>PRIEBEH PROJEKTU</vt:lpstr>
      <vt:lpstr>ANONYMNÝ ELEKTRONICKÝ DOTAZNÍKOVÝ PRIESKUM</vt:lpstr>
      <vt:lpstr>VÝSTUPY Z PRIESKUMU</vt:lpstr>
      <vt:lpstr>VÝSTUPY Z PRIESKUMU</vt:lpstr>
      <vt:lpstr>VÝSTUPY Z PRIESKUMU</vt:lpstr>
      <vt:lpstr>VÝSTUPY Z PRIESKUMU</vt:lpstr>
      <vt:lpstr>VÝSTUPY Z PRIESKUMU</vt:lpstr>
      <vt:lpstr>VÝSTUPY Z PRIESKUMU</vt:lpstr>
      <vt:lpstr>VÝSTUPY Z PRIESKUMU</vt:lpstr>
      <vt:lpstr>VÝSTUPY Z PRIESKUMU</vt:lpstr>
      <vt:lpstr>ONLINE VZDELÁVANIE V OBLASTI OSOBNOSTNÉHO ROZVOJA</vt:lpstr>
      <vt:lpstr>ONLINE VZDELÁVANIE V OBLASTI OSOBNOSTNÉHO ROZVOJA - I.FÁZA</vt:lpstr>
      <vt:lpstr>ONLINE VZDELÁVANIE V OBLASTI OSOBNOSTNÉHO ROZVOJA - I.FÁZA</vt:lpstr>
      <vt:lpstr>ONLINE VZDELÁVANIE V OBLASTI OSOBNOSTNÉHO ROZVOJA - I.FÁZA</vt:lpstr>
      <vt:lpstr>ONLINE VZDELÁVANIE V OBLASTI OSOBNOSTNÉHO ROZVOJA - I.FÁZA</vt:lpstr>
      <vt:lpstr>ONLINE VZDELÁVANIE V OBLASTI OSOBNOSTNÉHO ROZVOJA – II.FÁZA</vt:lpstr>
      <vt:lpstr>ONLINE VZDELÁVANIE V OBLASTI OSOBNOSTNÉHO ROZVOJA – II. FÁZA</vt:lpstr>
      <vt:lpstr>ONLINE VZDELÁVANIE V OBLASTI OSOBNOSTNÉHO ROZVOJA – II. FÁZA</vt:lpstr>
      <vt:lpstr>ONLINE VZDELÁVANIE V OBLASTI OSOBNOSTNÉHO ROZVOJA – II. FÁZA</vt:lpstr>
      <vt:lpstr>ONLINE VZDELÁVANIE V OBLASTI OSOBNOSTNÉHO ROZVOJA – II. FÁZA</vt:lpstr>
      <vt:lpstr>ONLINE VZDELÁVANIE V OBLASTI OSOBNOSTNÉHO ROZVOJA – II. FÁZA</vt:lpstr>
      <vt:lpstr>ONLINE VZDELÁVANIE V OBLASTI OSOBNOSTNÉHO ROZVOJA – II. FÁZA</vt:lpstr>
      <vt:lpstr>ONLINE VZDELÁVANIE V OBLASTI OSOBNOSTNÉHO ROZVOJA – II. FÁZA</vt:lpstr>
      <vt:lpstr>ONLINE VZDELÁVANIE V OBLASTI OSOBNOSTNÉHO ROZVOJA - II.FÁZA</vt:lpstr>
      <vt:lpstr>SPÄTNÁ VÄZBA OD PEDAGÓGOV</vt:lpstr>
      <vt:lpstr>SPÄTNÁ VÄZBA OD PEDAGÓGOV</vt:lpstr>
      <vt:lpstr>SPÄTNÁ VÄZBA OD PEDAGÓGOV</vt:lpstr>
      <vt:lpstr>SPÄTNÁ VÄZBA OD PEDAGÓGOV</vt:lpstr>
      <vt:lpstr>SPÄTNÁ VÄZBA OD PEDAGÓGOV</vt:lpstr>
      <vt:lpstr>SPÄTNÁ VÄZBA OD PEDAGÓGOV</vt:lpstr>
      <vt:lpstr>SPÄTNÁ VÄZBA OD PEDAGÓGOV</vt:lpstr>
      <vt:lpstr>NEFORMÁLNE VZDELÁVANIE UČITEĽOV</vt:lpstr>
      <vt:lpstr>ONLINE PLATFORMA UCITELBEZSTRESU</vt:lpstr>
      <vt:lpstr>ONLINE PLATFORMA</vt:lpstr>
      <vt:lpstr>ONLINE PLATFORMA</vt:lpstr>
      <vt:lpstr>ONLINE PLATFORMA</vt:lpstr>
      <vt:lpstr>ONLINE PLATFORMA</vt:lpstr>
      <vt:lpstr>FB SKUPINA  UCITELBEZSTRESU CZSK</vt:lpstr>
      <vt:lpstr>UDRŽATEĽNOSŤ PROJEKTU</vt:lpstr>
      <vt:lpstr>ĎAKUJEME ZA POZORNOSŤ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AKO SI ZACHOVAŤ DUŠEVNÉ ZDRAVIE V ŠKOLÁCH  21. STOROČIA</dc:title>
  <dc:creator>Zuzana Súčanská</dc:creator>
  <cp:lastModifiedBy>student</cp:lastModifiedBy>
  <cp:revision>27</cp:revision>
  <dcterms:created xsi:type="dcterms:W3CDTF">2022-06-23T08:09:56Z</dcterms:created>
  <dcterms:modified xsi:type="dcterms:W3CDTF">2022-06-27T09:00:21Z</dcterms:modified>
</cp:coreProperties>
</file>