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2" r:id="rId6"/>
    <p:sldId id="264" r:id="rId7"/>
    <p:sldId id="265" r:id="rId8"/>
    <p:sldId id="267" r:id="rId9"/>
    <p:sldId id="268" r:id="rId10"/>
    <p:sldId id="260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1F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2802" y="-9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3398A-3AD6-4ECD-AE2B-466F0B415F59}" type="datetimeFigureOut">
              <a:rPr lang="cs-CZ" smtClean="0"/>
              <a:t>28. 2. 2019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90066-A866-4077-8C7C-DEA0E9220FC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3398A-3AD6-4ECD-AE2B-466F0B415F59}" type="datetimeFigureOut">
              <a:rPr lang="cs-CZ" smtClean="0"/>
              <a:t>28. 2. 2019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90066-A866-4077-8C7C-DEA0E9220FC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3398A-3AD6-4ECD-AE2B-466F0B415F59}" type="datetimeFigureOut">
              <a:rPr lang="cs-CZ" smtClean="0"/>
              <a:t>28. 2. 2019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90066-A866-4077-8C7C-DEA0E9220FC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3398A-3AD6-4ECD-AE2B-466F0B415F59}" type="datetimeFigureOut">
              <a:rPr lang="cs-CZ" smtClean="0"/>
              <a:t>28. 2. 2019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90066-A866-4077-8C7C-DEA0E9220FC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3398A-3AD6-4ECD-AE2B-466F0B415F59}" type="datetimeFigureOut">
              <a:rPr lang="cs-CZ" smtClean="0"/>
              <a:t>28. 2. 2019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90066-A866-4077-8C7C-DEA0E9220FC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3398A-3AD6-4ECD-AE2B-466F0B415F59}" type="datetimeFigureOut">
              <a:rPr lang="cs-CZ" smtClean="0"/>
              <a:t>28. 2. 2019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90066-A866-4077-8C7C-DEA0E9220FC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3398A-3AD6-4ECD-AE2B-466F0B415F59}" type="datetimeFigureOut">
              <a:rPr lang="cs-CZ" smtClean="0"/>
              <a:t>28. 2. 2019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90066-A866-4077-8C7C-DEA0E9220FC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3398A-3AD6-4ECD-AE2B-466F0B415F59}" type="datetimeFigureOut">
              <a:rPr lang="cs-CZ" smtClean="0"/>
              <a:t>28. 2. 2019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90066-A866-4077-8C7C-DEA0E9220FC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3398A-3AD6-4ECD-AE2B-466F0B415F59}" type="datetimeFigureOut">
              <a:rPr lang="cs-CZ" smtClean="0"/>
              <a:t>28. 2. 2019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90066-A866-4077-8C7C-DEA0E9220FC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3398A-3AD6-4ECD-AE2B-466F0B415F59}" type="datetimeFigureOut">
              <a:rPr lang="cs-CZ" smtClean="0"/>
              <a:t>28. 2. 2019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90066-A866-4077-8C7C-DEA0E9220FC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3398A-3AD6-4ECD-AE2B-466F0B415F59}" type="datetimeFigureOut">
              <a:rPr lang="cs-CZ" smtClean="0"/>
              <a:t>28. 2. 2019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90066-A866-4077-8C7C-DEA0E9220FC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3398A-3AD6-4ECD-AE2B-466F0B415F59}" type="datetimeFigureOut">
              <a:rPr lang="cs-CZ" smtClean="0"/>
              <a:t>28. 2. 2019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90066-A866-4077-8C7C-DEA0E9220FC6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otik.uk.zcu.cz/bitstream/11025/22741/1/Bakalarska%20prace_Matasova_IslamskaarchitekturavSeville.pdf" TargetMode="External"/><Relationship Id="rId3" Type="http://schemas.openxmlformats.org/officeDocument/2006/relationships/hyperlink" Target="https://www.britannica.com/place/Sevilla-Spain" TargetMode="External"/><Relationship Id="rId7" Type="http://schemas.openxmlformats.org/officeDocument/2006/relationships/hyperlink" Target="https://www.youtube.com/watch?v=nPcfZLaMoAo" TargetMode="External"/><Relationship Id="rId2" Type="http://schemas.openxmlformats.org/officeDocument/2006/relationships/hyperlink" Target="https://www.britannica.com/place/Spain/Histor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ritannica.com/topic/University-of-Sevilla" TargetMode="External"/><Relationship Id="rId5" Type="http://schemas.openxmlformats.org/officeDocument/2006/relationships/hyperlink" Target="https://www.britannica.com/search?query=sevilla+indian+archives&amp;engine=bss" TargetMode="External"/><Relationship Id="rId4" Type="http://schemas.openxmlformats.org/officeDocument/2006/relationships/hyperlink" Target="https://www.britannica.com/technology/alcazar-Spanish-fortress" TargetMode="External"/><Relationship Id="rId9" Type="http://schemas.openxmlformats.org/officeDocument/2006/relationships/hyperlink" Target="https://dspace.cuni.cz/handle/20.500.11956/37235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nPcfZLaMoAo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hyperlink" Target="https://www.youtube.com/watch?v=eUMsJ3d7RW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hyperlink" Target="https://www.youtube.com/watch?v=gkFi-cIPpgY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22.pn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Gxrj0aO78A" TargetMode="External"/><Relationship Id="rId2" Type="http://schemas.openxmlformats.org/officeDocument/2006/relationships/hyperlink" Target="https://www.youtube.com/watch?v=CL9AMU_zzAc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ri9cpeOTu2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9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-142908" y="571480"/>
            <a:ext cx="7815290" cy="3171847"/>
          </a:xfrm>
        </p:spPr>
        <p:txBody>
          <a:bodyPr>
            <a:noAutofit/>
          </a:bodyPr>
          <a:lstStyle/>
          <a:p>
            <a:r>
              <a:rPr lang="cs-CZ" sz="8800" dirty="0" err="1" smtClean="0">
                <a:ln w="18415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C31F1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Rage Italic" pitchFamily="66" charset="0"/>
              </a:rPr>
              <a:t>History</a:t>
            </a:r>
            <a:r>
              <a:rPr lang="cs-CZ" sz="8800" dirty="0" smtClean="0">
                <a:ln w="18415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C31F1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Rage Italic" pitchFamily="66" charset="0"/>
              </a:rPr>
              <a:t> </a:t>
            </a:r>
            <a:r>
              <a:rPr lang="cs-CZ" sz="8800" dirty="0" err="1" smtClean="0">
                <a:ln w="18415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C31F1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Rage Italic" pitchFamily="66" charset="0"/>
              </a:rPr>
              <a:t>of</a:t>
            </a:r>
            <a:r>
              <a:rPr lang="cs-CZ" sz="8800" dirty="0" smtClean="0">
                <a:ln w="18415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C31F1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Rage Italic" pitchFamily="66" charset="0"/>
              </a:rPr>
              <a:t> </a:t>
            </a:r>
            <a:r>
              <a:rPr lang="cs-CZ" sz="8800" dirty="0" err="1" smtClean="0">
                <a:ln w="18415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C31F1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Rage Italic" pitchFamily="66" charset="0"/>
              </a:rPr>
              <a:t>Spain</a:t>
            </a:r>
            <a:r>
              <a:rPr lang="cs-CZ" sz="8800" dirty="0">
                <a:ln w="18415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C31F1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Rage Italic" pitchFamily="66" charset="0"/>
              </a:rPr>
              <a:t/>
            </a:r>
            <a:br>
              <a:rPr lang="cs-CZ" sz="8800" dirty="0">
                <a:ln w="18415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C31F1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Rage Italic" pitchFamily="66" charset="0"/>
              </a:rPr>
            </a:br>
            <a:r>
              <a:rPr lang="cs-CZ" sz="8800" dirty="0" err="1" smtClean="0">
                <a:ln w="18415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C31F1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Rage Italic" pitchFamily="66" charset="0"/>
              </a:rPr>
              <a:t>and</a:t>
            </a:r>
            <a:r>
              <a:rPr lang="cs-CZ" sz="8800" dirty="0" smtClean="0">
                <a:ln w="18415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C31F1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Rage Italic" pitchFamily="66" charset="0"/>
              </a:rPr>
              <a:t> Sevilla</a:t>
            </a:r>
            <a:endParaRPr lang="cs-CZ" sz="8800" dirty="0">
              <a:ln w="18415" cmpd="sng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rgbClr val="C31F1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Rage Italic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600" b="1" dirty="0" err="1" smtClean="0">
                <a:solidFill>
                  <a:srgbClr val="C3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ge Italic" pitchFamily="66" charset="0"/>
              </a:rPr>
              <a:t>Source</a:t>
            </a:r>
            <a:endParaRPr lang="cs-CZ" sz="6600" b="1" dirty="0">
              <a:solidFill>
                <a:srgbClr val="C31F1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age Italic" pitchFamily="66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 smtClean="0">
                <a:hlinkClick r:id="rId2"/>
              </a:rPr>
              <a:t>https://www.britannica.com/place/Spain/History</a:t>
            </a:r>
            <a:endParaRPr lang="cs-CZ" sz="1800" dirty="0" smtClean="0"/>
          </a:p>
          <a:p>
            <a:r>
              <a:rPr lang="cs-CZ" sz="1800" dirty="0" smtClean="0">
                <a:hlinkClick r:id="rId3"/>
              </a:rPr>
              <a:t>https://www.britannica.com/place/Sevilla-Spain</a:t>
            </a:r>
            <a:endParaRPr lang="cs-CZ" sz="1800" dirty="0">
              <a:hlinkClick r:id="rId3"/>
            </a:endParaRPr>
          </a:p>
          <a:p>
            <a:r>
              <a:rPr lang="cs-CZ" sz="1800" dirty="0" smtClean="0">
                <a:hlinkClick r:id="rId4"/>
              </a:rPr>
              <a:t>https://www.britannica.com/technology/alcazar-Spanish-fortress</a:t>
            </a:r>
            <a:endParaRPr lang="cs-CZ" sz="1800" dirty="0" smtClean="0"/>
          </a:p>
          <a:p>
            <a:r>
              <a:rPr lang="cs-CZ" sz="1800" dirty="0" smtClean="0">
                <a:hlinkClick r:id="rId5"/>
              </a:rPr>
              <a:t>https://www.britannica.com/search?query=sevilla+indian+archives&amp;engine=bss</a:t>
            </a:r>
            <a:endParaRPr lang="cs-CZ" sz="1800" dirty="0" smtClean="0"/>
          </a:p>
          <a:p>
            <a:r>
              <a:rPr lang="cs-CZ" sz="1800" dirty="0" smtClean="0">
                <a:hlinkClick r:id="rId6"/>
              </a:rPr>
              <a:t>https://www.britannica.com/topic/University-of-Sevilla</a:t>
            </a:r>
            <a:endParaRPr lang="cs-CZ" sz="1800" dirty="0" smtClean="0"/>
          </a:p>
          <a:p>
            <a:r>
              <a:rPr lang="cs-CZ" sz="1800" dirty="0" smtClean="0">
                <a:hlinkClick r:id="rId7"/>
              </a:rPr>
              <a:t>https://www.youtube.com/watch?v=nPcfZLaMoAo</a:t>
            </a:r>
            <a:endParaRPr lang="cs-CZ" sz="1800" dirty="0" smtClean="0"/>
          </a:p>
          <a:p>
            <a:r>
              <a:rPr lang="cs-CZ" sz="1800" dirty="0" smtClean="0">
                <a:hlinkClick r:id="rId8"/>
              </a:rPr>
              <a:t>https://otik.uk.zcu.cz/bitstream/11025/22741/1/Bakalarska%20prace_Matasova_IslamskaarchitekturavSeville.pdf</a:t>
            </a:r>
            <a:endParaRPr lang="cs-CZ" sz="1800" dirty="0" smtClean="0"/>
          </a:p>
          <a:p>
            <a:r>
              <a:rPr lang="cs-CZ" sz="1800" dirty="0" smtClean="0">
                <a:hlinkClick r:id="rId9"/>
              </a:rPr>
              <a:t>https://dspace.cuni.cz/handle/20.500.11956/37235</a:t>
            </a:r>
            <a:endParaRPr lang="cs-CZ" sz="1800" dirty="0" smtClean="0"/>
          </a:p>
          <a:p>
            <a:endParaRPr lang="cs-CZ" sz="1800" dirty="0" smtClean="0"/>
          </a:p>
          <a:p>
            <a:endParaRPr lang="cs-CZ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00050"/>
            <a:ext cx="8229600" cy="1143000"/>
          </a:xfrm>
        </p:spPr>
        <p:txBody>
          <a:bodyPr>
            <a:noAutofit/>
          </a:bodyPr>
          <a:lstStyle/>
          <a:p>
            <a:r>
              <a:rPr lang="cs-CZ" sz="6600" b="1" dirty="0" err="1" smtClean="0">
                <a:solidFill>
                  <a:srgbClr val="C3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ge Italic" pitchFamily="66" charset="0"/>
              </a:rPr>
              <a:t>Spain</a:t>
            </a:r>
            <a:endParaRPr lang="cs-CZ" sz="6600" b="1" dirty="0">
              <a:solidFill>
                <a:srgbClr val="C31F1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age Italic" pitchFamily="66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74871"/>
            <a:ext cx="8229600" cy="4525963"/>
          </a:xfrm>
        </p:spPr>
        <p:txBody>
          <a:bodyPr/>
          <a:lstStyle/>
          <a:p>
            <a:r>
              <a:rPr lang="cs-CZ" b="1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Humans</a:t>
            </a:r>
            <a:r>
              <a:rPr lang="cs-CZ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were</a:t>
            </a:r>
            <a:r>
              <a:rPr lang="cs-CZ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already</a:t>
            </a:r>
            <a:r>
              <a:rPr lang="cs-CZ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living</a:t>
            </a:r>
            <a:r>
              <a:rPr lang="cs-CZ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in </a:t>
            </a:r>
            <a:r>
              <a:rPr lang="cs-CZ" b="1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Iberian</a:t>
            </a:r>
            <a:r>
              <a:rPr lang="cs-CZ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Peninsula</a:t>
            </a:r>
            <a:r>
              <a:rPr lang="cs-CZ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as </a:t>
            </a:r>
            <a:r>
              <a:rPr lang="cs-CZ" b="1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early</a:t>
            </a:r>
            <a:r>
              <a:rPr lang="cs-CZ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as 1,2 </a:t>
            </a:r>
            <a:r>
              <a:rPr lang="cs-CZ" b="1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millions</a:t>
            </a:r>
            <a:r>
              <a:rPr lang="cs-CZ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years</a:t>
            </a:r>
            <a:r>
              <a:rPr lang="cs-CZ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cs-CZ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ago</a:t>
            </a:r>
          </a:p>
          <a:p>
            <a:r>
              <a:rPr lang="cs-CZ" b="1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Romans</a:t>
            </a:r>
            <a:r>
              <a:rPr lang="cs-CZ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came</a:t>
            </a:r>
            <a:r>
              <a:rPr lang="cs-CZ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on </a:t>
            </a:r>
            <a:r>
              <a:rPr lang="cs-CZ" b="1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Spain</a:t>
            </a:r>
            <a:r>
              <a:rPr lang="cs-CZ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around</a:t>
            </a:r>
            <a:r>
              <a:rPr lang="cs-CZ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300 B.C.</a:t>
            </a:r>
          </a:p>
          <a:p>
            <a:r>
              <a:rPr lang="cs-CZ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In 7th </a:t>
            </a:r>
            <a:r>
              <a:rPr lang="cs-CZ" b="1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century</a:t>
            </a:r>
            <a:r>
              <a:rPr lang="cs-CZ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Spain</a:t>
            </a:r>
            <a:r>
              <a:rPr lang="cs-CZ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became</a:t>
            </a:r>
            <a:r>
              <a:rPr lang="cs-CZ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Muslim</a:t>
            </a:r>
          </a:p>
          <a:p>
            <a:r>
              <a:rPr lang="cs-CZ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In 15th </a:t>
            </a:r>
            <a:r>
              <a:rPr lang="cs-CZ" b="1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century</a:t>
            </a:r>
            <a:r>
              <a:rPr lang="cs-CZ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Spain</a:t>
            </a:r>
            <a:r>
              <a:rPr lang="cs-CZ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started</a:t>
            </a:r>
            <a:r>
              <a:rPr lang="cs-CZ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period </a:t>
            </a:r>
            <a:r>
              <a:rPr lang="cs-CZ" b="1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of</a:t>
            </a:r>
            <a:r>
              <a:rPr lang="cs-CZ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Catholic</a:t>
            </a:r>
            <a:r>
              <a:rPr lang="cs-CZ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Monarchy</a:t>
            </a:r>
          </a:p>
          <a:p>
            <a:r>
              <a:rPr lang="cs-CZ" sz="2400" dirty="0" smtClean="0">
                <a:hlinkClick r:id="rId2"/>
              </a:rPr>
              <a:t>https://www.youtube.com/watch?v=nPcfZLaMoAo</a:t>
            </a:r>
            <a:endParaRPr lang="cs-CZ" sz="2400" dirty="0" smtClean="0"/>
          </a:p>
          <a:p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143000"/>
          </a:xfrm>
        </p:spPr>
        <p:txBody>
          <a:bodyPr>
            <a:noAutofit/>
          </a:bodyPr>
          <a:lstStyle/>
          <a:p>
            <a:r>
              <a:rPr lang="cs-CZ" sz="6600" b="1" dirty="0" smtClean="0">
                <a:solidFill>
                  <a:srgbClr val="C3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ge Italic" pitchFamily="66" charset="0"/>
              </a:rPr>
              <a:t>Sevilla</a:t>
            </a:r>
            <a:endParaRPr lang="cs-CZ" sz="6600" b="1" dirty="0">
              <a:solidFill>
                <a:srgbClr val="C31F1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age Italic" pitchFamily="66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74871"/>
            <a:ext cx="8229600" cy="4525963"/>
          </a:xfrm>
        </p:spPr>
        <p:txBody>
          <a:bodyPr/>
          <a:lstStyle/>
          <a:p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Originally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Iberian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town</a:t>
            </a:r>
            <a:endParaRPr lang="cs-C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Ancient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Hispalis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after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Romans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coming</a:t>
            </a:r>
            <a:endParaRPr lang="cs-C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After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discovery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America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Sevilla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one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harbour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Spain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which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sailed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ships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 New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world</a:t>
            </a:r>
            <a:endParaRPr lang="cs-C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31903"/>
            <a:ext cx="8229600" cy="5483245"/>
          </a:xfrm>
        </p:spPr>
        <p:txBody>
          <a:bodyPr/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1649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there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hit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Plague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half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Sevilla‘s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citizens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were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dead</a:t>
            </a:r>
            <a:endParaRPr lang="cs-C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Sevilla‘s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economy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downgrade</a:t>
            </a:r>
            <a:endParaRPr lang="cs-C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Sevilla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again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got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influence in 20th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century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Obrázek 3" descr="102579-050-CD542D7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1285860"/>
            <a:ext cx="7999952" cy="5334968"/>
          </a:xfrm>
          <a:prstGeom prst="rect">
            <a:avLst/>
          </a:prstGeom>
        </p:spPr>
      </p:pic>
      <p:pic>
        <p:nvPicPr>
          <p:cNvPr id="5" name="Obrázek 4" descr="plaza de espan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72" y="214290"/>
            <a:ext cx="4263404" cy="6459703"/>
          </a:xfrm>
          <a:prstGeom prst="rect">
            <a:avLst/>
          </a:prstGeom>
        </p:spPr>
      </p:pic>
      <p:pic>
        <p:nvPicPr>
          <p:cNvPr id="6" name="Obrázek 5" descr="golden-tower-sevill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10" y="714356"/>
            <a:ext cx="7251714" cy="4833054"/>
          </a:xfrm>
          <a:prstGeom prst="rect">
            <a:avLst/>
          </a:prstGeom>
        </p:spPr>
      </p:pic>
      <p:pic>
        <p:nvPicPr>
          <p:cNvPr id="7" name="Obrázek 6" descr="santa cruzz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910" y="785794"/>
            <a:ext cx="7715272" cy="57864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6600" b="1" dirty="0" err="1" smtClean="0">
                <a:solidFill>
                  <a:srgbClr val="C3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ge Italic" pitchFamily="66" charset="0"/>
              </a:rPr>
              <a:t>Alcázar</a:t>
            </a:r>
            <a:endParaRPr lang="cs-CZ" sz="6600" b="1" dirty="0">
              <a:solidFill>
                <a:srgbClr val="C31F1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age Italic" pitchFamily="66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arabic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word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qasr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meaning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castle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fortress</a:t>
            </a:r>
            <a:endParaRPr lang="cs-C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built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14th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15th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centuries</a:t>
            </a:r>
            <a:endParaRPr lang="cs-C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Protected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by UNESCO</a:t>
            </a:r>
          </a:p>
          <a:p>
            <a:r>
              <a:rPr lang="cs-CZ" sz="2400" dirty="0" smtClean="0">
                <a:hlinkClick r:id="rId2"/>
              </a:rPr>
              <a:t>https://www.youtube.com/watch?v=eUMsJ3d7RWE</a:t>
            </a:r>
            <a:endParaRPr lang="cs-CZ" sz="2400" dirty="0" smtClean="0"/>
          </a:p>
        </p:txBody>
      </p:sp>
      <p:pic>
        <p:nvPicPr>
          <p:cNvPr id="1026" name="Picture 2" descr="C:\Users\Magda\Desktop\The-Real-Alcázar-of-Sevill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857364"/>
            <a:ext cx="8626069" cy="3941415"/>
          </a:xfrm>
          <a:prstGeom prst="rect">
            <a:avLst/>
          </a:prstGeom>
          <a:noFill/>
        </p:spPr>
      </p:pic>
      <p:pic>
        <p:nvPicPr>
          <p:cNvPr id="1027" name="Picture 3" descr="C:\Users\Magda\Desktop\Alcazar+Seville+Spain+Grotto+Gallery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857232"/>
            <a:ext cx="7526314" cy="5644736"/>
          </a:xfrm>
          <a:prstGeom prst="rect">
            <a:avLst/>
          </a:prstGeom>
          <a:noFill/>
        </p:spPr>
      </p:pic>
      <p:pic>
        <p:nvPicPr>
          <p:cNvPr id="1028" name="Picture 4" descr="C:\Users\Magda\Desktop\PrImg_336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785794"/>
            <a:ext cx="8358214" cy="5578365"/>
          </a:xfrm>
          <a:prstGeom prst="rect">
            <a:avLst/>
          </a:prstGeom>
          <a:noFill/>
        </p:spPr>
      </p:pic>
      <p:pic>
        <p:nvPicPr>
          <p:cNvPr id="1029" name="Picture 5" descr="C:\Users\Magda\Desktop\r2_reales_alcazares_sevilla_t4100311.jpg_36927254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2000240"/>
            <a:ext cx="8244053" cy="3357578"/>
          </a:xfrm>
          <a:prstGeom prst="rect">
            <a:avLst/>
          </a:prstGeom>
          <a:noFill/>
        </p:spPr>
      </p:pic>
      <p:pic>
        <p:nvPicPr>
          <p:cNvPr id="1030" name="Picture 6" descr="C:\Users\Magda\Desktop\Alcazar+of+Sevilla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910" y="1000108"/>
            <a:ext cx="7889097" cy="52721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2274918"/>
          </a:xfrm>
        </p:spPr>
        <p:txBody>
          <a:bodyPr>
            <a:noAutofit/>
          </a:bodyPr>
          <a:lstStyle/>
          <a:p>
            <a:r>
              <a:rPr lang="en-US" sz="6600" b="1" dirty="0">
                <a:solidFill>
                  <a:srgbClr val="C3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ge Italic" pitchFamily="66" charset="0"/>
              </a:rPr>
              <a:t>General Archive of </a:t>
            </a:r>
            <a:r>
              <a:rPr lang="cs-CZ" sz="6600" b="1" dirty="0" smtClean="0">
                <a:solidFill>
                  <a:srgbClr val="C3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ge Italic" pitchFamily="66" charset="0"/>
              </a:rPr>
              <a:t> </a:t>
            </a:r>
            <a:r>
              <a:rPr lang="en-US" sz="6600" b="1" dirty="0" smtClean="0">
                <a:solidFill>
                  <a:srgbClr val="C3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ge Italic" pitchFamily="66" charset="0"/>
              </a:rPr>
              <a:t>the Indies</a:t>
            </a:r>
            <a:endParaRPr lang="cs-CZ" sz="6600" b="1" dirty="0">
              <a:solidFill>
                <a:srgbClr val="C31F1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age Italic" pitchFamily="66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571744"/>
            <a:ext cx="8229600" cy="3554419"/>
          </a:xfrm>
        </p:spPr>
        <p:txBody>
          <a:bodyPr/>
          <a:lstStyle/>
          <a:p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Archives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contain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contractes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sale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documents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discovery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New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world</a:t>
            </a:r>
            <a:endParaRPr lang="cs-C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built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16th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century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Obrázek 3" descr="archivo_general_indias_sevilla_t4100233.jpg_130697309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214422"/>
            <a:ext cx="8568624" cy="4738709"/>
          </a:xfrm>
          <a:prstGeom prst="rect">
            <a:avLst/>
          </a:prstGeom>
        </p:spPr>
      </p:pic>
      <p:pic>
        <p:nvPicPr>
          <p:cNvPr id="2050" name="Picture 2" descr="C:\Users\Magda\Desktop\Archivo_de_Indias_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857232"/>
            <a:ext cx="8358214" cy="5595227"/>
          </a:xfrm>
          <a:prstGeom prst="rect">
            <a:avLst/>
          </a:prstGeom>
          <a:noFill/>
        </p:spPr>
      </p:pic>
      <p:pic>
        <p:nvPicPr>
          <p:cNvPr id="2051" name="Picture 3" descr="C:\Users\Magda\Desktop\D1024_91_330_12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1000108"/>
            <a:ext cx="7909763" cy="5273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6600" b="1" dirty="0" smtClean="0">
                <a:solidFill>
                  <a:srgbClr val="C3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ge Italic" pitchFamily="66" charset="0"/>
              </a:rPr>
              <a:t>Seville </a:t>
            </a:r>
            <a:r>
              <a:rPr lang="cs-CZ" sz="6600" b="1" dirty="0" err="1">
                <a:solidFill>
                  <a:srgbClr val="C3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ge Italic" pitchFamily="66" charset="0"/>
              </a:rPr>
              <a:t>C</a:t>
            </a:r>
            <a:r>
              <a:rPr lang="cs-CZ" sz="6600" b="1" dirty="0" err="1" smtClean="0">
                <a:solidFill>
                  <a:srgbClr val="C3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ge Italic" pitchFamily="66" charset="0"/>
              </a:rPr>
              <a:t>athedral</a:t>
            </a:r>
            <a:endParaRPr lang="cs-CZ" sz="6600" b="1" dirty="0">
              <a:solidFill>
                <a:srgbClr val="C31F1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age Italic" pitchFamily="66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name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Cathedral of Saint Mary of the See</a:t>
            </a:r>
            <a:endParaRPr lang="cs-C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Completed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1528</a:t>
            </a:r>
          </a:p>
          <a:p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Height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42 metres</a:t>
            </a:r>
          </a:p>
          <a:p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Width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100 metres</a:t>
            </a:r>
          </a:p>
          <a:p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Length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135 metres</a:t>
            </a:r>
          </a:p>
          <a:p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Protected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by UNESCO</a:t>
            </a:r>
          </a:p>
          <a:p>
            <a:r>
              <a:rPr lang="cs-CZ" sz="2600" dirty="0" smtClean="0">
                <a:hlinkClick r:id="rId2"/>
              </a:rPr>
              <a:t>https://www.youtube.com/watch?v=gkFi-cIPpgY</a:t>
            </a:r>
            <a:endParaRPr lang="cs-CZ" sz="2600" dirty="0" smtClean="0"/>
          </a:p>
        </p:txBody>
      </p:sp>
      <p:pic>
        <p:nvPicPr>
          <p:cNvPr id="3074" name="Picture 2" descr="C:\Users\Magda\Desktop\cathedr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428604"/>
            <a:ext cx="4144683" cy="6215082"/>
          </a:xfrm>
          <a:prstGeom prst="rect">
            <a:avLst/>
          </a:prstGeom>
          <a:noFill/>
        </p:spPr>
      </p:pic>
      <p:pic>
        <p:nvPicPr>
          <p:cNvPr id="3075" name="Picture 3" descr="C:\Users\Magda\Desktop\spain-seville-cathedral-and-palm-tre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1071546"/>
            <a:ext cx="7278153" cy="4786346"/>
          </a:xfrm>
          <a:prstGeom prst="rect">
            <a:avLst/>
          </a:prstGeom>
          <a:noFill/>
        </p:spPr>
      </p:pic>
      <p:pic>
        <p:nvPicPr>
          <p:cNvPr id="3076" name="Picture 4" descr="C:\Users\Magda\Desktop\tour_img-1098093-14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3223" y="785794"/>
            <a:ext cx="8766495" cy="4602410"/>
          </a:xfrm>
          <a:prstGeom prst="rect">
            <a:avLst/>
          </a:prstGeom>
          <a:noFill/>
        </p:spPr>
      </p:pic>
      <p:pic>
        <p:nvPicPr>
          <p:cNvPr id="3077" name="Picture 5" descr="C:\Users\Magda\Desktop\Seville-Cathedral-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10" y="642918"/>
            <a:ext cx="7677171" cy="5134107"/>
          </a:xfrm>
          <a:prstGeom prst="rect">
            <a:avLst/>
          </a:prstGeom>
          <a:noFill/>
        </p:spPr>
      </p:pic>
      <p:pic>
        <p:nvPicPr>
          <p:cNvPr id="3078" name="Picture 6" descr="C:\Users\Magda\Desktop\spain-seville-cathedral-capilla-real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034" y="785794"/>
            <a:ext cx="6953251" cy="5219700"/>
          </a:xfrm>
          <a:prstGeom prst="rect">
            <a:avLst/>
          </a:prstGeom>
          <a:noFill/>
        </p:spPr>
      </p:pic>
      <p:pic>
        <p:nvPicPr>
          <p:cNvPr id="3079" name="Picture 7" descr="C:\Users\Magda\Desktop\seville-cathedral-view-from-giralda-715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1000108"/>
            <a:ext cx="8972550" cy="5019608"/>
          </a:xfrm>
          <a:prstGeom prst="rect">
            <a:avLst/>
          </a:prstGeom>
          <a:noFill/>
        </p:spPr>
      </p:pic>
      <p:pic>
        <p:nvPicPr>
          <p:cNvPr id="3080" name="Picture 8" descr="C:\Users\Magda\Desktop\sevilla-cathedral1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85786" y="500042"/>
            <a:ext cx="7858148" cy="5893612"/>
          </a:xfrm>
          <a:prstGeom prst="rect">
            <a:avLst/>
          </a:prstGeom>
          <a:noFill/>
        </p:spPr>
      </p:pic>
      <p:pic>
        <p:nvPicPr>
          <p:cNvPr id="3081" name="Picture 9" descr="C:\Users\Magda\Desktop\Catedral-de-Sevilla-Cathedral-Spain-8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57158" y="857232"/>
            <a:ext cx="8561377" cy="5715016"/>
          </a:xfrm>
          <a:prstGeom prst="rect">
            <a:avLst/>
          </a:prstGeom>
          <a:noFill/>
        </p:spPr>
      </p:pic>
      <p:pic>
        <p:nvPicPr>
          <p:cNvPr id="3082" name="Picture 10" descr="C:\Users\Magda\Desktop\sevilla-cathedral-square-p-hd-9799_vy48zzilg__F0000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928670"/>
            <a:ext cx="8866292" cy="49872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600" b="1" dirty="0" smtClean="0">
                <a:solidFill>
                  <a:srgbClr val="C3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ge Italic" pitchFamily="66" charset="0"/>
              </a:rPr>
              <a:t>University </a:t>
            </a:r>
            <a:r>
              <a:rPr lang="cs-CZ" sz="6600" b="1" dirty="0" err="1" smtClean="0">
                <a:solidFill>
                  <a:srgbClr val="C3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ge Italic" pitchFamily="66" charset="0"/>
              </a:rPr>
              <a:t>of</a:t>
            </a:r>
            <a:r>
              <a:rPr lang="cs-CZ" sz="6600" b="1" dirty="0" smtClean="0">
                <a:solidFill>
                  <a:srgbClr val="C3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ge Italic" pitchFamily="66" charset="0"/>
              </a:rPr>
              <a:t> Sevilla</a:t>
            </a:r>
            <a:endParaRPr lang="cs-CZ" sz="6600" b="1" dirty="0">
              <a:solidFill>
                <a:srgbClr val="C31F1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age Italic" pitchFamily="66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May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have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begun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early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 1254,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but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received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university status in 1505</a:t>
            </a:r>
          </a:p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University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one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oldest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universities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Spain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C:\Users\Magda\Desktop\universit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785794"/>
            <a:ext cx="8534389" cy="58300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600" b="1" dirty="0" err="1" smtClean="0">
                <a:solidFill>
                  <a:srgbClr val="C3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ge Italic" pitchFamily="66" charset="0"/>
              </a:rPr>
              <a:t>Next</a:t>
            </a:r>
            <a:r>
              <a:rPr lang="cs-CZ" sz="6600" b="1" dirty="0" smtClean="0">
                <a:solidFill>
                  <a:srgbClr val="C3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ge Italic" pitchFamily="66" charset="0"/>
              </a:rPr>
              <a:t> </a:t>
            </a:r>
            <a:r>
              <a:rPr lang="cs-CZ" sz="6600" b="1" dirty="0" err="1" smtClean="0">
                <a:solidFill>
                  <a:srgbClr val="C3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ge Italic" pitchFamily="66" charset="0"/>
              </a:rPr>
              <a:t>videos</a:t>
            </a:r>
            <a:endParaRPr lang="cs-CZ" sz="6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Torre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Oro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cs-CZ" sz="2400" dirty="0" smtClean="0">
                <a:hlinkClick r:id="rId2"/>
              </a:rPr>
              <a:t>https://www.youtube.com/watch?v=CL9AMU_zzAc</a:t>
            </a:r>
            <a:endParaRPr lang="cs-CZ" sz="2400" dirty="0" smtClean="0"/>
          </a:p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Plaza de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España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cs-CZ" sz="2400" dirty="0" smtClean="0">
                <a:hlinkClick r:id="rId3"/>
              </a:rPr>
              <a:t>https://www.youtube.com/watch?v=yGxrj0aO78A</a:t>
            </a:r>
            <a:endParaRPr lang="cs-CZ" sz="2400" dirty="0" smtClean="0"/>
          </a:p>
          <a:p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Barrio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Santa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Cruz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cs-CZ" sz="2400" dirty="0" smtClean="0">
                <a:hlinkClick r:id="rId4"/>
              </a:rPr>
              <a:t>https://www.youtube.com/watch?v=ri9cpeOTu2E</a:t>
            </a:r>
            <a:endParaRPr lang="cs-CZ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6196</TotalTime>
  <Words>200</Words>
  <Application>Microsoft Office PowerPoint</Application>
  <PresentationFormat>Předvádění na obrazovce (4:3)</PresentationFormat>
  <Paragraphs>46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Motiv sady Office</vt:lpstr>
      <vt:lpstr>History of Spain and Sevilla</vt:lpstr>
      <vt:lpstr>Spain</vt:lpstr>
      <vt:lpstr>Sevilla</vt:lpstr>
      <vt:lpstr>Prezentace aplikace PowerPoint</vt:lpstr>
      <vt:lpstr>Alcázar</vt:lpstr>
      <vt:lpstr>General Archive of  the Indies</vt:lpstr>
      <vt:lpstr>Seville Cathedral</vt:lpstr>
      <vt:lpstr>University of Sevilla</vt:lpstr>
      <vt:lpstr>Next videos</vt:lpstr>
      <vt:lpstr>Source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History of Spain and Sevilla</dc:title>
  <dc:creator>Magda</dc:creator>
  <cp:lastModifiedBy>instalace</cp:lastModifiedBy>
  <cp:revision>6</cp:revision>
  <dcterms:created xsi:type="dcterms:W3CDTF">2019-01-05T13:19:53Z</dcterms:created>
  <dcterms:modified xsi:type="dcterms:W3CDTF">2019-02-28T11:07:05Z</dcterms:modified>
</cp:coreProperties>
</file>